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media/audio31.wav" ContentType="audio/x-wav"/>
  <Override PartName="/ppt/commentAuthors.xml" ContentType="application/vnd.openxmlformats-officedocument.presentationml.commentAuthors+xml"/>
  <Override PartName="/ppt/slideLayouts/slideLayout10.xml" ContentType="application/vnd.openxmlformats-officedocument.presentationml.slideLayout+xml"/>
  <Override PartName="/ppt/media/audio11.wav" ContentType="audio/x-wav"/>
  <Override PartName="/ppt/media/audio21.wav" ContentType="audio/x-wav"/>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sldIdLst>
    <p:sldId id="256" r:id="rId3"/>
    <p:sldId id="262" r:id="rId4"/>
    <p:sldId id="257" r:id="rId5"/>
    <p:sldId id="264" r:id="rId6"/>
    <p:sldId id="265" r:id="rId7"/>
    <p:sldId id="266" r:id="rId8"/>
    <p:sldId id="267" r:id="rId9"/>
    <p:sldId id="268"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Welcome" id="{E75E278A-FF0E-49A4-B170-79828D63BBAD}">
          <p14:sldIdLst>
            <p14:sldId id="256"/>
          </p14:sldIdLst>
        </p14:section>
        <p14:section name="Design, Impress, Work Together" id="{B9B51309-D148-4332-87C2-07BE32FBCA3B}">
          <p14:sldIdLst>
            <p14:sldId id="262"/>
            <p14:sldId id="257"/>
            <p14:sldId id="264"/>
            <p14:sldId id="265"/>
            <p14:sldId id="266"/>
            <p14:sldId id="267"/>
            <p14:sldId id="268"/>
          </p14:sldIdLst>
        </p14:section>
        <p14:section name="Learn More" id="{2CC34DB2-6590-42C0-AD4B-A04C6060184E}">
          <p14:sldIdLst>
            <p14:sldId id="263"/>
          </p14:sldIdLst>
        </p14:section>
      </p14:sectionLst>
    </p:ex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280" autoAdjust="0"/>
  </p:normalViewPr>
  <p:slideViewPr>
    <p:cSldViewPr snapToGrid="0">
      <p:cViewPr varScale="1">
        <p:scale>
          <a:sx n="64" d="100"/>
          <a:sy n="64" d="100"/>
        </p:scale>
        <p:origin x="-108" y="-27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xmlns=""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xmlns=""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In </a:t>
            </a:r>
            <a:r>
              <a:rPr lang="en-US" baseline="0" dirty="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9</a:t>
            </a:fld>
            <a:endParaRPr lang="en-US"/>
          </a:p>
        </p:txBody>
      </p:sp>
    </p:spTree>
    <p:extLst>
      <p:ext uri="{BB962C8B-B14F-4D97-AF65-F5344CB8AC3E}">
        <p14:creationId xmlns:p14="http://schemas.microsoft.com/office/powerpoint/2010/main" xmlns="" val="1851196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BEEBAAA-29B5-4AF5-BC5F-7E580C29002D}" type="datetimeFigureOut">
              <a:rPr lang="en-US" smtClean="0"/>
              <a:pPr/>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pPr/>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pPr/>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5" name="Date Placeholder 4"/>
          <p:cNvSpPr>
            <a:spLocks noGrp="1"/>
          </p:cNvSpPr>
          <p:nvPr>
            <p:ph type="dt" sz="half" idx="10"/>
          </p:nvPr>
        </p:nvSpPr>
        <p:spPr/>
        <p:txBody>
          <a:bodyPr/>
          <a:lstStyle/>
          <a:p>
            <a:fld id="{8BEEBAAA-29B5-4AF5-BC5F-7E580C29002D}" type="datetimeFigureOut">
              <a:rPr lang="en-US" smtClean="0"/>
              <a:pPr/>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7" name="Date Placeholder 6"/>
          <p:cNvSpPr>
            <a:spLocks noGrp="1"/>
          </p:cNvSpPr>
          <p:nvPr>
            <p:ph type="dt" sz="half" idx="10"/>
          </p:nvPr>
        </p:nvSpPr>
        <p:spPr/>
        <p:txBody>
          <a:bodyPr/>
          <a:lstStyle/>
          <a:p>
            <a:fld id="{8BEEBAAA-29B5-4AF5-BC5F-7E580C29002D}" type="datetimeFigureOut">
              <a:rPr lang="en-US" smtClean="0"/>
              <a:pPr/>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xmlns=""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xmlns=""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xmlns=""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5/11/2023</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xmlns=""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audio" Target="../media/audio11.wav"/><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audio" Target="../media/audio2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hyperlink" Target="http://o15.officeredir.microsoft.com/r/rlid2013GettingStartedCntrPPT?clid=103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460" y="0"/>
            <a:ext cx="10728102" cy="4507606"/>
          </a:xfrm>
        </p:spPr>
        <p:txBody>
          <a:bodyPr>
            <a:normAutofit fontScale="90000"/>
          </a:bodyPr>
          <a:lstStyle/>
          <a:p>
            <a:pPr algn="ctr"/>
            <a:r>
              <a:rPr lang="en-US" dirty="0"/>
              <a:t/>
            </a:r>
            <a:br>
              <a:rPr lang="en-US" dirty="0"/>
            </a:br>
            <a:r>
              <a:rPr lang="en-US" dirty="0"/>
              <a:t/>
            </a:r>
            <a:br>
              <a:rPr lang="en-US" dirty="0"/>
            </a:br>
            <a:r>
              <a:rPr lang="en-US" dirty="0"/>
              <a:t>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latin typeface="Times New Roman" panose="02020603050405020304" pitchFamily="18" charset="0"/>
                <a:cs typeface="Times New Roman" panose="02020603050405020304" pitchFamily="18" charset="0"/>
              </a:rPr>
              <a:t>A Presentation </a:t>
            </a:r>
            <a:br>
              <a:rPr lang="en-US"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on</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Wordsworth’s Function of Poetry</a:t>
            </a:r>
            <a:br>
              <a:rPr lang="en-US"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by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Dhokade</a:t>
            </a:r>
            <a:r>
              <a:rPr lang="en-US" dirty="0" smtClean="0">
                <a:latin typeface="Times New Roman" panose="02020603050405020304" pitchFamily="18" charset="0"/>
                <a:cs typeface="Times New Roman" panose="02020603050405020304" pitchFamily="18" charset="0"/>
              </a:rPr>
              <a:t> R. S.</a:t>
            </a:r>
            <a:r>
              <a:rPr lang="en-US" sz="2700" dirty="0">
                <a:latin typeface="Times New Roman" panose="02020603050405020304" pitchFamily="18" charset="0"/>
                <a:cs typeface="Times New Roman" panose="02020603050405020304" pitchFamily="18" charset="0"/>
              </a:rPr>
              <a:t/>
            </a:r>
            <a:br>
              <a:rPr lang="en-US" sz="2700" dirty="0">
                <a:latin typeface="Times New Roman" panose="02020603050405020304" pitchFamily="18" charset="0"/>
                <a:cs typeface="Times New Roman" panose="02020603050405020304" pitchFamily="18" charset="0"/>
              </a:rPr>
            </a:br>
            <a:r>
              <a:rPr lang="en-US" sz="2700" dirty="0" err="1">
                <a:latin typeface="Times New Roman" panose="02020603050405020304" pitchFamily="18" charset="0"/>
                <a:cs typeface="Times New Roman" panose="02020603050405020304" pitchFamily="18" charset="0"/>
              </a:rPr>
              <a:t>Assit.Prof</a:t>
            </a:r>
            <a:r>
              <a:rPr lang="en-US" sz="2700" dirty="0">
                <a:latin typeface="Times New Roman" panose="02020603050405020304" pitchFamily="18" charset="0"/>
                <a:cs typeface="Times New Roman" panose="02020603050405020304" pitchFamily="18" charset="0"/>
              </a:rPr>
              <a:t>.&amp; Head, </a:t>
            </a:r>
            <a:r>
              <a:rPr lang="en-US" sz="2700" dirty="0" err="1">
                <a:latin typeface="Times New Roman" panose="02020603050405020304" pitchFamily="18" charset="0"/>
                <a:cs typeface="Times New Roman" panose="02020603050405020304" pitchFamily="18" charset="0"/>
              </a:rPr>
              <a:t>Deptt.of</a:t>
            </a:r>
            <a:r>
              <a:rPr lang="en-US" sz="2700" dirty="0">
                <a:latin typeface="Times New Roman" panose="02020603050405020304" pitchFamily="18" charset="0"/>
                <a:cs typeface="Times New Roman" panose="02020603050405020304" pitchFamily="18" charset="0"/>
              </a:rPr>
              <a:t> English</a:t>
            </a:r>
            <a:br>
              <a:rPr lang="en-US" sz="2700" dirty="0">
                <a:latin typeface="Times New Roman" panose="02020603050405020304" pitchFamily="18" charset="0"/>
                <a:cs typeface="Times New Roman" panose="02020603050405020304" pitchFamily="18" charset="0"/>
              </a:rPr>
            </a:br>
            <a:r>
              <a:rPr lang="en-US" sz="2700" dirty="0" smtClean="0">
                <a:latin typeface="Times New Roman" panose="02020603050405020304" pitchFamily="18" charset="0"/>
                <a:cs typeface="Times New Roman" panose="02020603050405020304" pitchFamily="18" charset="0"/>
              </a:rPr>
              <a:t>Swami Vivekanand Mahavidyalaya</a:t>
            </a:r>
            <a:r>
              <a:rPr lang="en-US" sz="2700" smtClean="0">
                <a:latin typeface="Times New Roman" panose="02020603050405020304" pitchFamily="18" charset="0"/>
                <a:cs typeface="Times New Roman" panose="02020603050405020304" pitchFamily="18" charset="0"/>
              </a:rPr>
              <a:t>, Mukramabad</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950337" y="5074276"/>
            <a:ext cx="6705599" cy="1365161"/>
          </a:xfrm>
        </p:spPr>
        <p:txBody>
          <a:bodyPr>
            <a:normAutofit lnSpcReduction="10000"/>
          </a:bodyPr>
          <a:lstStyle/>
          <a:p>
            <a:pPr algn="ctr"/>
            <a:r>
              <a:rPr lang="en-US" dirty="0">
                <a:latin typeface="Times New Roman" panose="02020603050405020304" pitchFamily="18" charset="0"/>
                <a:cs typeface="Times New Roman" panose="02020603050405020304" pitchFamily="18" charset="0"/>
              </a:rPr>
              <a:t>At</a:t>
            </a:r>
          </a:p>
          <a:p>
            <a:pPr algn="ctr"/>
            <a:r>
              <a:rPr lang="en-US" dirty="0">
                <a:latin typeface="Times New Roman" panose="02020603050405020304" pitchFamily="18" charset="0"/>
                <a:cs typeface="Times New Roman" panose="02020603050405020304" pitchFamily="18" charset="0"/>
              </a:rPr>
              <a:t>ICT Room</a:t>
            </a:r>
          </a:p>
        </p:txBody>
      </p:sp>
      <p:pic>
        <p:nvPicPr>
          <p:cNvPr id="4" name="Picture 2" descr="http://media3.picsearch.com/is?xrbGc5zwcPz4YTVq-8dtwOcwzyigbv9SDMPT3BrRwSg&amp;height=340"/>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4868214"/>
            <a:ext cx="2112135" cy="1989786"/>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2" descr="http://media1.picsearch.com/is?46LfGlxYdqnJJiO_N_Nco6TUNDxqriU9NrGXlAA6pas&amp;height=320"/>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0431887" y="4868214"/>
            <a:ext cx="1778279" cy="20119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71807738"/>
      </p:ext>
    </p:extLst>
  </p:cSld>
  <p:clrMapOvr>
    <a:masterClrMapping/>
  </p:clrMapOvr>
  <mc:AlternateContent xmlns:mc="http://schemas.openxmlformats.org/markup-compatibility/2006">
    <mc:Choice xmlns:p14="http://schemas.microsoft.com/office/powerpoint/2010/main" xmlns="" Requires="p14">
      <p:transition spd="slow" p14:dur="2000">
        <p:sndAc>
          <p:stSnd>
            <p:snd r:embed="rId6" name="wind.wav"/>
          </p:stSnd>
        </p:sndAc>
      </p:transition>
    </mc:Choice>
    <mc:Fallback>
      <p:transition spd="slow">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437" y="167424"/>
            <a:ext cx="10749367" cy="925533"/>
          </a:xfrm>
        </p:spPr>
        <p:txBody>
          <a:bodyPr>
            <a:normAutofit/>
          </a:bodyPr>
          <a:lstStyle/>
          <a:p>
            <a:pPr algn="ctr"/>
            <a:r>
              <a:rPr lang="en-US" dirty="0"/>
              <a:t>Introduction</a:t>
            </a:r>
          </a:p>
        </p:txBody>
      </p:sp>
      <p:sp>
        <p:nvSpPr>
          <p:cNvPr id="3" name="Content Placeholder 2"/>
          <p:cNvSpPr>
            <a:spLocks noGrp="1"/>
          </p:cNvSpPr>
          <p:nvPr>
            <p:ph idx="1"/>
          </p:nvPr>
        </p:nvSpPr>
        <p:spPr>
          <a:xfrm>
            <a:off x="1596980" y="1596981"/>
            <a:ext cx="9156877" cy="4637768"/>
          </a:xfrm>
        </p:spPr>
        <p:txBody>
          <a:bodyPr>
            <a:normAutofit/>
          </a:bodyPr>
          <a:lstStyle/>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Wordsworth’s ‘Preface to the Lyrical Ballads’ gives the long account of the </a:t>
            </a:r>
            <a:r>
              <a:rPr lang="en-US" sz="2400" dirty="0">
                <a:solidFill>
                  <a:srgbClr val="FF0000"/>
                </a:solidFill>
                <a:latin typeface="Times New Roman" panose="02020603050405020304" pitchFamily="18" charset="0"/>
                <a:cs typeface="Times New Roman" panose="02020603050405020304" pitchFamily="18" charset="0"/>
              </a:rPr>
              <a:t>nature, qualification and functions </a:t>
            </a:r>
            <a:r>
              <a:rPr lang="en-US" sz="2400" dirty="0">
                <a:latin typeface="Times New Roman" panose="02020603050405020304" pitchFamily="18" charset="0"/>
                <a:cs typeface="Times New Roman" panose="02020603050405020304" pitchFamily="18" charset="0"/>
              </a:rPr>
              <a:t>of poetry. </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Traditionally the function of poetry was supposed to be both to </a:t>
            </a:r>
            <a:r>
              <a:rPr lang="en-US" sz="2400" dirty="0">
                <a:solidFill>
                  <a:srgbClr val="FF0000"/>
                </a:solidFill>
                <a:latin typeface="Times New Roman" panose="02020603050405020304" pitchFamily="18" charset="0"/>
                <a:cs typeface="Times New Roman" panose="02020603050405020304" pitchFamily="18" charset="0"/>
              </a:rPr>
              <a:t>instruct and to delight. </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But for Wordsworth the function of poetry is </a:t>
            </a:r>
            <a:r>
              <a:rPr lang="en-US" sz="2400" dirty="0">
                <a:solidFill>
                  <a:srgbClr val="FF0000"/>
                </a:solidFill>
                <a:latin typeface="Times New Roman" panose="02020603050405020304" pitchFamily="18" charset="0"/>
                <a:cs typeface="Times New Roman" panose="02020603050405020304" pitchFamily="18" charset="0"/>
              </a:rPr>
              <a:t>to give pleasure</a:t>
            </a:r>
            <a:r>
              <a:rPr lang="en-US" sz="2400" dirty="0">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However, his conception of pleasure is an exalted one. </a:t>
            </a:r>
          </a:p>
          <a:p>
            <a:endParaRPr lang="en-GB" dirty="0"/>
          </a:p>
          <a:p>
            <a:endParaRPr lang="en-US" dirty="0"/>
          </a:p>
        </p:txBody>
      </p:sp>
    </p:spTree>
    <p:extLst>
      <p:ext uri="{BB962C8B-B14F-4D97-AF65-F5344CB8AC3E}">
        <p14:creationId xmlns:p14="http://schemas.microsoft.com/office/powerpoint/2010/main" xmlns="" val="2090733893"/>
      </p:ext>
    </p:extLst>
  </p:cSld>
  <p:clrMapOvr>
    <a:masterClrMapping/>
  </p:clrMapOvr>
  <mc:AlternateContent xmlns:mc="http://schemas.openxmlformats.org/markup-compatibility/2006">
    <mc:Choice xmlns:p14="http://schemas.microsoft.com/office/powerpoint/2010/main" xmlns="" Requires="p14">
      <p:transition p14:dur="10">
        <p:sndAc>
          <p:stSnd>
            <p:snd r:embed="rId3" name="push.wav"/>
          </p:stSnd>
        </p:sndAc>
      </p:transition>
    </mc:Choice>
    <mc:Fallback>
      <p:transition>
        <p:sndAc>
          <p:stSnd>
            <p:snd r:embed="rId2" name="pu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1.Teaching</a:t>
            </a:r>
          </a:p>
        </p:txBody>
      </p:sp>
      <p:sp>
        <p:nvSpPr>
          <p:cNvPr id="3" name="Content Placeholder 2"/>
          <p:cNvSpPr>
            <a:spLocks noGrp="1"/>
          </p:cNvSpPr>
          <p:nvPr>
            <p:ph idx="1"/>
          </p:nvPr>
        </p:nvSpPr>
        <p:spPr>
          <a:xfrm>
            <a:off x="838199" y="1532586"/>
            <a:ext cx="10417935" cy="5125791"/>
          </a:xfrm>
        </p:spPr>
        <p:txBody>
          <a:bodyPr>
            <a:normAutofit lnSpcReduction="10000"/>
          </a:bodyPr>
          <a:lstStyle/>
          <a:p>
            <a:pPr marL="285750" indent="-285750">
              <a:buFont typeface="Wingdings" panose="05000000000000000000" pitchFamily="2" charset="2"/>
              <a:buChar char="Ø"/>
            </a:pPr>
            <a:r>
              <a:rPr lang="en-US" sz="2000" dirty="0">
                <a:solidFill>
                  <a:schemeClr val="accent1"/>
                </a:solidFill>
                <a:latin typeface="Times New Roman" panose="02020603050405020304" pitchFamily="18" charset="0"/>
                <a:cs typeface="Times New Roman" panose="02020603050405020304" pitchFamily="18" charset="0"/>
              </a:rPr>
              <a:t>Some of the statements from Preface shed light on Wordsworth’s view of teaching as a function of poetry. </a:t>
            </a:r>
          </a:p>
          <a:p>
            <a:pPr marL="285750" indent="-285750">
              <a:buFont typeface="Wingdings" panose="05000000000000000000" pitchFamily="2" charset="2"/>
              <a:buChar char="Ø"/>
            </a:pPr>
            <a:r>
              <a:rPr lang="en-US" sz="2000" dirty="0">
                <a:solidFill>
                  <a:schemeClr val="accent1"/>
                </a:solidFill>
                <a:latin typeface="Times New Roman" panose="02020603050405020304" pitchFamily="18" charset="0"/>
                <a:cs typeface="Times New Roman" panose="02020603050405020304" pitchFamily="18" charset="0"/>
              </a:rPr>
              <a:t>He calls poetry – the most </a:t>
            </a:r>
            <a:r>
              <a:rPr lang="en-US" sz="2000" dirty="0">
                <a:solidFill>
                  <a:srgbClr val="FF0000"/>
                </a:solidFill>
                <a:latin typeface="Times New Roman" panose="02020603050405020304" pitchFamily="18" charset="0"/>
                <a:cs typeface="Times New Roman" panose="02020603050405020304" pitchFamily="18" charset="0"/>
              </a:rPr>
              <a:t>philosophical of all writings</a:t>
            </a:r>
            <a:r>
              <a:rPr lang="en-US" sz="2000" dirty="0">
                <a:solidFill>
                  <a:schemeClr val="accent1"/>
                </a:solidFill>
                <a:latin typeface="Times New Roman" panose="02020603050405020304" pitchFamily="18" charset="0"/>
                <a:cs typeface="Times New Roman" panose="02020603050405020304" pitchFamily="18" charset="0"/>
              </a:rPr>
              <a:t>; the </a:t>
            </a:r>
            <a:r>
              <a:rPr lang="en-US" sz="2000" dirty="0">
                <a:solidFill>
                  <a:srgbClr val="FF0000"/>
                </a:solidFill>
                <a:latin typeface="Times New Roman" panose="02020603050405020304" pitchFamily="18" charset="0"/>
                <a:cs typeface="Times New Roman" panose="02020603050405020304" pitchFamily="18" charset="0"/>
              </a:rPr>
              <a:t>breath and finer spirit of all knowledge</a:t>
            </a:r>
            <a:r>
              <a:rPr lang="en-US" sz="2000" dirty="0">
                <a:solidFill>
                  <a:schemeClr val="accent1"/>
                </a:solidFill>
                <a:latin typeface="Times New Roman" panose="02020603050405020304" pitchFamily="18" charset="0"/>
                <a:cs typeface="Times New Roman" panose="02020603050405020304" pitchFamily="18" charset="0"/>
              </a:rPr>
              <a:t>; the </a:t>
            </a:r>
            <a:r>
              <a:rPr lang="en-US" sz="2000" dirty="0">
                <a:solidFill>
                  <a:srgbClr val="FF0000"/>
                </a:solidFill>
                <a:latin typeface="Times New Roman" panose="02020603050405020304" pitchFamily="18" charset="0"/>
                <a:cs typeface="Times New Roman" panose="02020603050405020304" pitchFamily="18" charset="0"/>
              </a:rPr>
              <a:t>impassioned expression</a:t>
            </a:r>
            <a:r>
              <a:rPr lang="en-US" sz="2000" dirty="0">
                <a:solidFill>
                  <a:schemeClr val="accent1"/>
                </a:solidFill>
                <a:latin typeface="Times New Roman" panose="02020603050405020304" pitchFamily="18" charset="0"/>
                <a:cs typeface="Times New Roman" panose="02020603050405020304" pitchFamily="18" charset="0"/>
              </a:rPr>
              <a:t> that is the countenance of all science and the </a:t>
            </a:r>
            <a:r>
              <a:rPr lang="en-US" sz="2000" dirty="0">
                <a:solidFill>
                  <a:srgbClr val="FF0000"/>
                </a:solidFill>
                <a:latin typeface="Times New Roman" panose="02020603050405020304" pitchFamily="18" charset="0"/>
                <a:cs typeface="Times New Roman" panose="02020603050405020304" pitchFamily="18" charset="0"/>
              </a:rPr>
              <a:t>image of man and nature.</a:t>
            </a:r>
            <a:endParaRPr lang="en-GB" sz="2000" dirty="0">
              <a:solidFill>
                <a:srgbClr val="FF0000"/>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2000" dirty="0">
                <a:solidFill>
                  <a:schemeClr val="accent1"/>
                </a:solidFill>
                <a:latin typeface="Times New Roman" panose="02020603050405020304" pitchFamily="18" charset="0"/>
                <a:cs typeface="Times New Roman" panose="02020603050405020304" pitchFamily="18" charset="0"/>
              </a:rPr>
              <a:t>Again, Wordsworth gives </a:t>
            </a:r>
            <a:r>
              <a:rPr lang="en-US" sz="2000" dirty="0">
                <a:solidFill>
                  <a:srgbClr val="FF0000"/>
                </a:solidFill>
                <a:latin typeface="Times New Roman" panose="02020603050405020304" pitchFamily="18" charset="0"/>
                <a:cs typeface="Times New Roman" panose="02020603050405020304" pitchFamily="18" charset="0"/>
              </a:rPr>
              <a:t>importance to teaching quality of poetry </a:t>
            </a:r>
            <a:r>
              <a:rPr lang="en-US" sz="2000" dirty="0">
                <a:solidFill>
                  <a:schemeClr val="accent1"/>
                </a:solidFill>
                <a:latin typeface="Times New Roman" panose="02020603050405020304" pitchFamily="18" charset="0"/>
                <a:cs typeface="Times New Roman" panose="02020603050405020304" pitchFamily="18" charset="0"/>
              </a:rPr>
              <a:t>is seen through letter written to a friend.</a:t>
            </a:r>
          </a:p>
          <a:p>
            <a:pPr marL="285750" indent="-285750">
              <a:buFont typeface="Wingdings" panose="05000000000000000000" pitchFamily="2" charset="2"/>
              <a:buChar char="Ø"/>
            </a:pPr>
            <a:r>
              <a:rPr lang="en-US" sz="2000" dirty="0">
                <a:solidFill>
                  <a:schemeClr val="accent1"/>
                </a:solidFill>
                <a:latin typeface="Times New Roman" panose="02020603050405020304" pitchFamily="18" charset="0"/>
                <a:cs typeface="Times New Roman" panose="02020603050405020304" pitchFamily="18" charset="0"/>
              </a:rPr>
              <a:t> He writes, “Every </a:t>
            </a:r>
            <a:r>
              <a:rPr lang="en-US" sz="2000" dirty="0">
                <a:solidFill>
                  <a:srgbClr val="FF0000"/>
                </a:solidFill>
                <a:latin typeface="Times New Roman" panose="02020603050405020304" pitchFamily="18" charset="0"/>
                <a:cs typeface="Times New Roman" panose="02020603050405020304" pitchFamily="18" charset="0"/>
              </a:rPr>
              <a:t>great poet is a teacher</a:t>
            </a:r>
            <a:r>
              <a:rPr lang="en-US" sz="2000" dirty="0">
                <a:solidFill>
                  <a:schemeClr val="accent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r>
              <a:rPr lang="en-US" sz="2000" dirty="0">
                <a:solidFill>
                  <a:schemeClr val="accent1"/>
                </a:solidFill>
                <a:latin typeface="Times New Roman" panose="02020603050405020304" pitchFamily="18" charset="0"/>
                <a:cs typeface="Times New Roman" panose="02020603050405020304" pitchFamily="18" charset="0"/>
              </a:rPr>
              <a:t> I wish either </a:t>
            </a:r>
            <a:r>
              <a:rPr lang="en-US" sz="2000" dirty="0">
                <a:solidFill>
                  <a:srgbClr val="FF0000"/>
                </a:solidFill>
                <a:latin typeface="Times New Roman" panose="02020603050405020304" pitchFamily="18" charset="0"/>
                <a:cs typeface="Times New Roman" panose="02020603050405020304" pitchFamily="18" charset="0"/>
              </a:rPr>
              <a:t>to be considered as a teacher </a:t>
            </a:r>
            <a:r>
              <a:rPr lang="en-US" sz="2000" dirty="0">
                <a:solidFill>
                  <a:schemeClr val="accent1"/>
                </a:solidFill>
                <a:latin typeface="Times New Roman" panose="02020603050405020304" pitchFamily="18" charset="0"/>
                <a:cs typeface="Times New Roman" panose="02020603050405020304" pitchFamily="18" charset="0"/>
              </a:rPr>
              <a:t>or as nothing’</a:t>
            </a:r>
            <a:endParaRPr lang="en-GB" sz="2000" dirty="0">
              <a:solidFill>
                <a:schemeClr val="accent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1328676004"/>
      </p:ext>
    </p:extLst>
  </p:cSld>
  <p:clrMapOvr>
    <a:masterClrMapping/>
  </p:clrMapOvr>
  <mc:AlternateContent xmlns:mc="http://schemas.openxmlformats.org/markup-compatibility/2006">
    <mc:Choice xmlns:p14="http://schemas.microsoft.com/office/powerpoint/2010/main" xmlns="" Requires="p14">
      <p:transition p14:dur="10">
        <p:sndAc>
          <p:stSnd>
            <p:snd r:embed="rId3" name="explode.wav"/>
          </p:stSnd>
        </p:sndAc>
      </p:transition>
    </mc:Choice>
    <mc:Fallback>
      <p:transition>
        <p:sndAc>
          <p:stSnd>
            <p:snd r:embed="rId2" name="explod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2. Delight </a:t>
            </a:r>
          </a:p>
        </p:txBody>
      </p:sp>
      <p:sp>
        <p:nvSpPr>
          <p:cNvPr id="3" name="Content Placeholder 2"/>
          <p:cNvSpPr>
            <a:spLocks noGrp="1"/>
          </p:cNvSpPr>
          <p:nvPr>
            <p:ph idx="1"/>
          </p:nvPr>
        </p:nvSpPr>
        <p:spPr>
          <a:xfrm>
            <a:off x="838201" y="1352282"/>
            <a:ext cx="10515600" cy="5383369"/>
          </a:xfrm>
        </p:spPr>
        <p:txBody>
          <a:bodyPr/>
          <a:lstStyle/>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Wordsworth gives first importance to </a:t>
            </a:r>
            <a:r>
              <a:rPr lang="en-US" sz="2000" dirty="0">
                <a:solidFill>
                  <a:srgbClr val="FF0000"/>
                </a:solidFill>
                <a:latin typeface="Times New Roman" panose="02020603050405020304" pitchFamily="18" charset="0"/>
                <a:cs typeface="Times New Roman" panose="02020603050405020304" pitchFamily="18" charset="0"/>
              </a:rPr>
              <a:t>pleasure as the primary function</a:t>
            </a:r>
            <a:r>
              <a:rPr lang="en-US" sz="2000" dirty="0">
                <a:solidFill>
                  <a:schemeClr val="accent2"/>
                </a:solidFill>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But, </a:t>
            </a:r>
            <a:r>
              <a:rPr lang="en-US" sz="2000" dirty="0">
                <a:solidFill>
                  <a:srgbClr val="FF0000"/>
                </a:solidFill>
                <a:latin typeface="Times New Roman" panose="02020603050405020304" pitchFamily="18" charset="0"/>
                <a:cs typeface="Times New Roman" panose="02020603050405020304" pitchFamily="18" charset="0"/>
              </a:rPr>
              <a:t>he differs from the Neo-classics.</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Neo-classics gave equal importance both to instruct and delight</a:t>
            </a:r>
            <a:r>
              <a:rPr lang="en-US" sz="2000" dirty="0">
                <a:solidFill>
                  <a:schemeClr val="accent2"/>
                </a:solidFill>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Wordsworth’s </a:t>
            </a:r>
            <a:r>
              <a:rPr lang="en-US" sz="2000" dirty="0">
                <a:solidFill>
                  <a:srgbClr val="FF0000"/>
                </a:solidFill>
                <a:latin typeface="Times New Roman" panose="02020603050405020304" pitchFamily="18" charset="0"/>
                <a:cs typeface="Times New Roman" panose="02020603050405020304" pitchFamily="18" charset="0"/>
              </a:rPr>
              <a:t>conception of pleasure is not aesthetic only. </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His conception of pleasure is </a:t>
            </a:r>
            <a:r>
              <a:rPr lang="en-US" sz="2000" dirty="0">
                <a:solidFill>
                  <a:srgbClr val="FF0000"/>
                </a:solidFill>
                <a:latin typeface="Times New Roman" panose="02020603050405020304" pitchFamily="18" charset="0"/>
                <a:cs typeface="Times New Roman" panose="02020603050405020304" pitchFamily="18" charset="0"/>
              </a:rPr>
              <a:t>moral. </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Poetry aims at </a:t>
            </a:r>
            <a:r>
              <a:rPr lang="en-US" sz="2000" dirty="0">
                <a:solidFill>
                  <a:srgbClr val="FF0000"/>
                </a:solidFill>
                <a:latin typeface="Times New Roman" panose="02020603050405020304" pitchFamily="18" charset="0"/>
                <a:cs typeface="Times New Roman" panose="02020603050405020304" pitchFamily="18" charset="0"/>
              </a:rPr>
              <a:t>pleasure which is much higher</a:t>
            </a:r>
            <a:r>
              <a:rPr lang="en-US" sz="2000" dirty="0">
                <a:solidFill>
                  <a:schemeClr val="accent2"/>
                </a:solidFill>
                <a:latin typeface="Times New Roman" panose="02020603050405020304" pitchFamily="18" charset="0"/>
                <a:cs typeface="Times New Roman" panose="02020603050405020304" pitchFamily="18" charset="0"/>
              </a:rPr>
              <a:t>, the pleasure which </a:t>
            </a:r>
            <a:r>
              <a:rPr lang="en-US" sz="2000" dirty="0">
                <a:solidFill>
                  <a:srgbClr val="FF0000"/>
                </a:solidFill>
                <a:latin typeface="Times New Roman" panose="02020603050405020304" pitchFamily="18" charset="0"/>
                <a:cs typeface="Times New Roman" panose="02020603050405020304" pitchFamily="18" charset="0"/>
              </a:rPr>
              <a:t>results from the realization  of truth.</a:t>
            </a:r>
          </a:p>
          <a:p>
            <a:pPr marL="285750" indent="-285750">
              <a:buFont typeface="Wingdings" panose="05000000000000000000" pitchFamily="2" charset="2"/>
              <a:buChar char="Ø"/>
            </a:pPr>
            <a:r>
              <a:rPr lang="en-US" sz="2000" dirty="0">
                <a:solidFill>
                  <a:schemeClr val="accent2"/>
                </a:solidFill>
                <a:latin typeface="Times New Roman" panose="02020603050405020304" pitchFamily="18" charset="0"/>
                <a:cs typeface="Times New Roman" panose="02020603050405020304" pitchFamily="18" charset="0"/>
              </a:rPr>
              <a:t>Wordsworth says that </a:t>
            </a:r>
            <a:r>
              <a:rPr lang="en-US" sz="2000" dirty="0">
                <a:solidFill>
                  <a:srgbClr val="FF0000"/>
                </a:solidFill>
                <a:latin typeface="Times New Roman" panose="02020603050405020304" pitchFamily="18" charset="0"/>
                <a:cs typeface="Times New Roman" panose="02020603050405020304" pitchFamily="18" charset="0"/>
              </a:rPr>
              <a:t>poetry makes the readers saner and purer than before</a:t>
            </a:r>
            <a:r>
              <a:rPr lang="en-US" sz="2000" dirty="0">
                <a:solidFill>
                  <a:schemeClr val="accent2"/>
                </a:solidFill>
                <a:latin typeface="Times New Roman" panose="02020603050405020304" pitchFamily="18" charset="0"/>
                <a:cs typeface="Times New Roman" panose="02020603050405020304" pitchFamily="18" charset="0"/>
              </a:rPr>
              <a:t>.</a:t>
            </a:r>
            <a:endParaRPr lang="en-GB" sz="2000" dirty="0">
              <a:solidFill>
                <a:schemeClr val="accent2"/>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153153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206062"/>
            <a:ext cx="10749367" cy="1002806"/>
          </a:xfrm>
        </p:spPr>
        <p:txBody>
          <a:bodyPr/>
          <a:lstStyle/>
          <a:p>
            <a:r>
              <a:rPr lang="en-US" dirty="0"/>
              <a:t>3. To Console and to give Strength to readers</a:t>
            </a:r>
            <a:endParaRPr lang="en-GB" dirty="0"/>
          </a:p>
        </p:txBody>
      </p:sp>
      <p:sp>
        <p:nvSpPr>
          <p:cNvPr id="3" name="Content Placeholder 2"/>
          <p:cNvSpPr>
            <a:spLocks noGrp="1"/>
          </p:cNvSpPr>
          <p:nvPr>
            <p:ph idx="1"/>
          </p:nvPr>
        </p:nvSpPr>
        <p:spPr>
          <a:xfrm>
            <a:off x="928353" y="1545465"/>
            <a:ext cx="10515600" cy="5172410"/>
          </a:xfrm>
        </p:spPr>
        <p:txBody>
          <a:bodyPr>
            <a:normAutofit/>
          </a:bodyPr>
          <a:lstStyle/>
          <a:p>
            <a:pPr marL="285750" indent="-285750">
              <a:buFont typeface="Wingdings" panose="05000000000000000000" pitchFamily="2" charset="2"/>
              <a:buChar char="Ø"/>
            </a:pPr>
            <a:r>
              <a:rPr lang="en-US" sz="2400" dirty="0">
                <a:solidFill>
                  <a:schemeClr val="accent1">
                    <a:lumMod val="75000"/>
                  </a:schemeClr>
                </a:solidFill>
                <a:latin typeface="Times New Roman" panose="02020603050405020304" pitchFamily="18" charset="0"/>
                <a:cs typeface="Times New Roman" panose="02020603050405020304" pitchFamily="18" charset="0"/>
              </a:rPr>
              <a:t>According to Wordsworth, </a:t>
            </a:r>
            <a:r>
              <a:rPr lang="en-US" sz="2400" b="1" dirty="0">
                <a:solidFill>
                  <a:schemeClr val="accent1">
                    <a:lumMod val="75000"/>
                  </a:schemeClr>
                </a:solidFill>
                <a:latin typeface="Times New Roman" panose="02020603050405020304" pitchFamily="18" charset="0"/>
                <a:cs typeface="Times New Roman" panose="02020603050405020304" pitchFamily="18" charset="0"/>
              </a:rPr>
              <a:t>poetry is a source of consolation and strength. </a:t>
            </a:r>
          </a:p>
          <a:p>
            <a:pPr marL="285750" indent="-285750">
              <a:buFont typeface="Wingdings" panose="05000000000000000000" pitchFamily="2" charset="2"/>
              <a:buChar char="Ø"/>
            </a:pPr>
            <a:r>
              <a:rPr lang="en-US" sz="2400" dirty="0">
                <a:solidFill>
                  <a:schemeClr val="accent1">
                    <a:lumMod val="75000"/>
                  </a:schemeClr>
                </a:solidFill>
                <a:latin typeface="Times New Roman" panose="02020603050405020304" pitchFamily="18" charset="0"/>
                <a:cs typeface="Times New Roman" panose="02020603050405020304" pitchFamily="18" charset="0"/>
              </a:rPr>
              <a:t>The poetry consoles the afflicted, adds sunshine to daylight by making the happy happier.</a:t>
            </a:r>
          </a:p>
          <a:p>
            <a:pPr marL="285750" indent="-285750">
              <a:buFont typeface="Wingdings" panose="05000000000000000000" pitchFamily="2" charset="2"/>
              <a:buChar char="Ø"/>
            </a:pPr>
            <a:r>
              <a:rPr lang="en-US" sz="2400" dirty="0">
                <a:solidFill>
                  <a:schemeClr val="accent1">
                    <a:lumMod val="75000"/>
                  </a:schemeClr>
                </a:solidFill>
                <a:latin typeface="Times New Roman" panose="02020603050405020304" pitchFamily="18" charset="0"/>
                <a:cs typeface="Times New Roman" panose="02020603050405020304" pitchFamily="18" charset="0"/>
              </a:rPr>
              <a:t> It makes the reader to see, to think and to feel better and become more active and virtuous. </a:t>
            </a:r>
          </a:p>
          <a:p>
            <a:pPr marL="285750" indent="-285750">
              <a:buFont typeface="Wingdings" panose="05000000000000000000" pitchFamily="2" charset="2"/>
              <a:buChar char="Ø"/>
            </a:pPr>
            <a:r>
              <a:rPr lang="en-US" sz="2400" dirty="0">
                <a:solidFill>
                  <a:schemeClr val="accent1">
                    <a:lumMod val="75000"/>
                  </a:schemeClr>
                </a:solidFill>
                <a:latin typeface="Times New Roman" panose="02020603050405020304" pitchFamily="18" charset="0"/>
                <a:cs typeface="Times New Roman" panose="02020603050405020304" pitchFamily="18" charset="0"/>
              </a:rPr>
              <a:t>The poet is the rock of defense for human nature. </a:t>
            </a:r>
          </a:p>
          <a:p>
            <a:pPr marL="285750" indent="-285750">
              <a:buFont typeface="Wingdings" panose="05000000000000000000" pitchFamily="2" charset="2"/>
              <a:buChar char="Ø"/>
            </a:pPr>
            <a:r>
              <a:rPr lang="en-US" sz="2400" dirty="0">
                <a:solidFill>
                  <a:schemeClr val="accent1">
                    <a:lumMod val="75000"/>
                  </a:schemeClr>
                </a:solidFill>
                <a:latin typeface="Times New Roman" panose="02020603050405020304" pitchFamily="18" charset="0"/>
                <a:cs typeface="Times New Roman" panose="02020603050405020304" pitchFamily="18" charset="0"/>
              </a:rPr>
              <a:t>He gives his readers every strength of life to lead life in a better manner.</a:t>
            </a:r>
            <a:endParaRPr lang="en-GB" sz="2400" dirty="0">
              <a:solidFill>
                <a:schemeClr val="accent1">
                  <a:lumMod val="75000"/>
                </a:schemeClr>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xmlns="" val="122915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154546"/>
            <a:ext cx="10749367" cy="1054322"/>
          </a:xfrm>
        </p:spPr>
        <p:txBody>
          <a:bodyPr/>
          <a:lstStyle/>
          <a:p>
            <a:r>
              <a:rPr lang="en-US" dirty="0"/>
              <a:t>                      4. Knowledge and Truth</a:t>
            </a:r>
            <a:endParaRPr lang="en-GB" dirty="0"/>
          </a:p>
        </p:txBody>
      </p:sp>
      <p:sp>
        <p:nvSpPr>
          <p:cNvPr id="3" name="Content Placeholder 2"/>
          <p:cNvSpPr>
            <a:spLocks noGrp="1"/>
          </p:cNvSpPr>
          <p:nvPr>
            <p:ph idx="1"/>
          </p:nvPr>
        </p:nvSpPr>
        <p:spPr>
          <a:xfrm>
            <a:off x="838201" y="1455313"/>
            <a:ext cx="10515600" cy="5254580"/>
          </a:xfrm>
        </p:spPr>
        <p:txBody>
          <a:bodyPr>
            <a:normAutofit fontScale="92500" lnSpcReduction="20000"/>
          </a:bodyPr>
          <a:lstStyle/>
          <a:p>
            <a:pPr marL="285750" indent="-285750">
              <a:buFont typeface="Wingdings" panose="05000000000000000000" pitchFamily="2" charset="2"/>
              <a:buChar char="Ø"/>
            </a:pPr>
            <a:r>
              <a:rPr lang="en-US" sz="2600" dirty="0">
                <a:solidFill>
                  <a:schemeClr val="accent6">
                    <a:lumMod val="75000"/>
                  </a:schemeClr>
                </a:solidFill>
                <a:latin typeface="Times New Roman" panose="02020603050405020304" pitchFamily="18" charset="0"/>
                <a:cs typeface="Times New Roman" panose="02020603050405020304" pitchFamily="18" charset="0"/>
              </a:rPr>
              <a:t>Wordsworth firmly believed that his poetry discovered the truth of nature. </a:t>
            </a:r>
          </a:p>
          <a:p>
            <a:pPr marL="285750" indent="-285750">
              <a:buFont typeface="Wingdings" panose="05000000000000000000" pitchFamily="2" charset="2"/>
              <a:buChar char="Ø"/>
            </a:pPr>
            <a:r>
              <a:rPr lang="en-US" sz="2600" dirty="0">
                <a:solidFill>
                  <a:schemeClr val="accent6">
                    <a:lumMod val="75000"/>
                  </a:schemeClr>
                </a:solidFill>
                <a:latin typeface="Times New Roman" panose="02020603050405020304" pitchFamily="18" charset="0"/>
                <a:cs typeface="Times New Roman" panose="02020603050405020304" pitchFamily="18" charset="0"/>
              </a:rPr>
              <a:t>He thought the mission of poetry is to discover something fresh and original in the beauty of nature, in the mind of man and to teach to communicate this truth to his readers. </a:t>
            </a:r>
          </a:p>
          <a:p>
            <a:pPr marL="285750" indent="-285750">
              <a:buFont typeface="Wingdings" panose="05000000000000000000" pitchFamily="2" charset="2"/>
              <a:buChar char="Ø"/>
            </a:pPr>
            <a:r>
              <a:rPr lang="en-US" sz="2600" dirty="0">
                <a:solidFill>
                  <a:schemeClr val="accent6">
                    <a:lumMod val="75000"/>
                  </a:schemeClr>
                </a:solidFill>
                <a:latin typeface="Times New Roman" panose="02020603050405020304" pitchFamily="18" charset="0"/>
                <a:cs typeface="Times New Roman" panose="02020603050405020304" pitchFamily="18" charset="0"/>
              </a:rPr>
              <a:t>He says, poetry increases our knowledge of human life and human nature. </a:t>
            </a:r>
          </a:p>
          <a:p>
            <a:pPr marL="285750" indent="-285750">
              <a:buFont typeface="Wingdings" panose="05000000000000000000" pitchFamily="2" charset="2"/>
              <a:buChar char="Ø"/>
            </a:pPr>
            <a:r>
              <a:rPr lang="en-US" sz="2600" dirty="0">
                <a:solidFill>
                  <a:schemeClr val="accent6">
                    <a:lumMod val="75000"/>
                  </a:schemeClr>
                </a:solidFill>
                <a:latin typeface="Times New Roman" panose="02020603050405020304" pitchFamily="18" charset="0"/>
                <a:cs typeface="Times New Roman" panose="02020603050405020304" pitchFamily="18" charset="0"/>
              </a:rPr>
              <a:t>It makes us wiser and also nobler and better. </a:t>
            </a:r>
          </a:p>
          <a:p>
            <a:pPr marL="285750" indent="-285750">
              <a:buFont typeface="Wingdings" panose="05000000000000000000" pitchFamily="2" charset="2"/>
              <a:buChar char="Ø"/>
            </a:pPr>
            <a:r>
              <a:rPr lang="en-US" sz="2600" dirty="0">
                <a:solidFill>
                  <a:schemeClr val="accent6">
                    <a:lumMod val="75000"/>
                  </a:schemeClr>
                </a:solidFill>
                <a:latin typeface="Times New Roman" panose="02020603050405020304" pitchFamily="18" charset="0"/>
                <a:cs typeface="Times New Roman" panose="02020603050405020304" pitchFamily="18" charset="0"/>
              </a:rPr>
              <a:t>The truths of poetry are universal and general, while the truths of science are merely personal and particular.</a:t>
            </a:r>
            <a:endParaRPr lang="en-GB" sz="2600" dirty="0">
              <a:solidFill>
                <a:schemeClr val="accent6">
                  <a:lumMod val="75000"/>
                </a:schemeClr>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xmlns="" val="267501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grpId="0"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2" presetClass="emph" presetSubtype="0" fill="hold" grpId="0" nodeType="clickEffect">
                                  <p:stCondLst>
                                    <p:cond delay="0"/>
                                  </p:stCondLst>
                                  <p:childTnLst>
                                    <p:animRot by="120000">
                                      <p:cBhvr>
                                        <p:cTn id="38" dur="100" fill="hold">
                                          <p:stCondLst>
                                            <p:cond delay="0"/>
                                          </p:stCondLst>
                                        </p:cTn>
                                        <p:tgtEl>
                                          <p:spTgt spid="3">
                                            <p:txEl>
                                              <p:pRg st="4" end="4"/>
                                            </p:txEl>
                                          </p:spTgt>
                                        </p:tgtEl>
                                        <p:attrNameLst>
                                          <p:attrName>r</p:attrName>
                                        </p:attrNameLst>
                                      </p:cBhvr>
                                    </p:animRot>
                                    <p:animRot by="-240000">
                                      <p:cBhvr>
                                        <p:cTn id="39" dur="200" fill="hold">
                                          <p:stCondLst>
                                            <p:cond delay="200"/>
                                          </p:stCondLst>
                                        </p:cTn>
                                        <p:tgtEl>
                                          <p:spTgt spid="3">
                                            <p:txEl>
                                              <p:pRg st="4" end="4"/>
                                            </p:txEl>
                                          </p:spTgt>
                                        </p:tgtEl>
                                        <p:attrNameLst>
                                          <p:attrName>r</p:attrName>
                                        </p:attrNameLst>
                                      </p:cBhvr>
                                    </p:animRot>
                                    <p:animRot by="240000">
                                      <p:cBhvr>
                                        <p:cTn id="40" dur="200" fill="hold">
                                          <p:stCondLst>
                                            <p:cond delay="400"/>
                                          </p:stCondLst>
                                        </p:cTn>
                                        <p:tgtEl>
                                          <p:spTgt spid="3">
                                            <p:txEl>
                                              <p:pRg st="4" end="4"/>
                                            </p:txEl>
                                          </p:spTgt>
                                        </p:tgtEl>
                                        <p:attrNameLst>
                                          <p:attrName>r</p:attrName>
                                        </p:attrNameLst>
                                      </p:cBhvr>
                                    </p:animRot>
                                    <p:animRot by="-240000">
                                      <p:cBhvr>
                                        <p:cTn id="41" dur="200" fill="hold">
                                          <p:stCondLst>
                                            <p:cond delay="600"/>
                                          </p:stCondLst>
                                        </p:cTn>
                                        <p:tgtEl>
                                          <p:spTgt spid="3">
                                            <p:txEl>
                                              <p:pRg st="4" end="4"/>
                                            </p:txEl>
                                          </p:spTgt>
                                        </p:tgtEl>
                                        <p:attrNameLst>
                                          <p:attrName>r</p:attrName>
                                        </p:attrNameLst>
                                      </p:cBhvr>
                                    </p:animRot>
                                    <p:animRot by="120000">
                                      <p:cBhvr>
                                        <p:cTn id="42" dur="200" fill="hold">
                                          <p:stCondLst>
                                            <p:cond delay="800"/>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360608"/>
            <a:ext cx="10749367" cy="848260"/>
          </a:xfrm>
        </p:spPr>
        <p:txBody>
          <a:bodyPr/>
          <a:lstStyle/>
          <a:p>
            <a:r>
              <a:rPr lang="en-US" dirty="0"/>
              <a:t>                         5. A Force for Good</a:t>
            </a:r>
            <a:endParaRPr lang="en-GB" dirty="0"/>
          </a:p>
        </p:txBody>
      </p:sp>
      <p:sp>
        <p:nvSpPr>
          <p:cNvPr id="3" name="Content Placeholder 2"/>
          <p:cNvSpPr>
            <a:spLocks noGrp="1"/>
          </p:cNvSpPr>
          <p:nvPr>
            <p:ph idx="1"/>
          </p:nvPr>
        </p:nvSpPr>
        <p:spPr>
          <a:xfrm>
            <a:off x="838201" y="1825625"/>
            <a:ext cx="10515600" cy="4351338"/>
          </a:xfrm>
        </p:spPr>
        <p:txBody>
          <a:bodyPr/>
          <a:lstStyle/>
          <a:p>
            <a:pPr marL="285750" indent="-28575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To Wordsworth, Poetry is a force for good.</a:t>
            </a:r>
          </a:p>
          <a:p>
            <a:pPr marL="285750" indent="-28575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 He talked of benign tendencies of poetry in his Preface. </a:t>
            </a:r>
          </a:p>
          <a:p>
            <a:pPr marL="285750" indent="-28575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He called them ‘relationship and love’. </a:t>
            </a:r>
          </a:p>
          <a:p>
            <a:pPr marL="285750" indent="-28575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He thought to promote this relationship and love is the main function of poetry.</a:t>
            </a:r>
            <a:endParaRPr lang="en-GB" sz="28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xmlns="" val="82033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1" end="1"/>
                                            </p:txEl>
                                          </p:spTgt>
                                        </p:tgtEl>
                                        <p:attrNameLst>
                                          <p:attrName>style.color</p:attrName>
                                        </p:attrNameLst>
                                      </p:cBhvr>
                                      <p:to>
                                        <a:schemeClr val="bg1"/>
                                      </p:to>
                                    </p:animClr>
                                    <p:animClr clrSpc="rgb" dir="cw">
                                      <p:cBhvr>
                                        <p:cTn id="14" dur="250" autoRev="1" fill="remove"/>
                                        <p:tgtEl>
                                          <p:spTgt spid="3">
                                            <p:txEl>
                                              <p:pRg st="1" end="1"/>
                                            </p:txEl>
                                          </p:spTgt>
                                        </p:tgtEl>
                                        <p:attrNameLst>
                                          <p:attrName>fillcolor</p:attrName>
                                        </p:attrNameLst>
                                      </p:cBhvr>
                                      <p:to>
                                        <a:schemeClr val="bg1"/>
                                      </p:to>
                                    </p:animClr>
                                    <p:set>
                                      <p:cBhvr>
                                        <p:cTn id="15" dur="250" autoRev="1" fill="remove"/>
                                        <p:tgtEl>
                                          <p:spTgt spid="3">
                                            <p:txEl>
                                              <p:pRg st="1" end="1"/>
                                            </p:txEl>
                                          </p:spTgt>
                                        </p:tgtEl>
                                        <p:attrNameLst>
                                          <p:attrName>fill.type</p:attrName>
                                        </p:attrNameLst>
                                      </p:cBhvr>
                                      <p:to>
                                        <p:strVal val="solid"/>
                                      </p:to>
                                    </p:set>
                                    <p:set>
                                      <p:cBhvr>
                                        <p:cTn id="16" dur="250" autoRev="1" fill="remove"/>
                                        <p:tgtEl>
                                          <p:spTgt spid="3">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grpId="0" nodeType="clickEffect">
                                  <p:stCondLst>
                                    <p:cond delay="0"/>
                                  </p:stCondLst>
                                  <p:childTnLst>
                                    <p:animClr clrSpc="rgb" dir="cw">
                                      <p:cBhvr override="childStyle">
                                        <p:cTn id="20" dur="250" autoRev="1" fill="remove"/>
                                        <p:tgtEl>
                                          <p:spTgt spid="3">
                                            <p:txEl>
                                              <p:pRg st="2" end="2"/>
                                            </p:txEl>
                                          </p:spTgt>
                                        </p:tgtEl>
                                        <p:attrNameLst>
                                          <p:attrName>style.color</p:attrName>
                                        </p:attrNameLst>
                                      </p:cBhvr>
                                      <p:to>
                                        <a:schemeClr val="bg1"/>
                                      </p:to>
                                    </p:animClr>
                                    <p:animClr clrSpc="rgb" dir="cw">
                                      <p:cBhvr>
                                        <p:cTn id="21" dur="250" autoRev="1" fill="remove"/>
                                        <p:tgtEl>
                                          <p:spTgt spid="3">
                                            <p:txEl>
                                              <p:pRg st="2" end="2"/>
                                            </p:txEl>
                                          </p:spTgt>
                                        </p:tgtEl>
                                        <p:attrNameLst>
                                          <p:attrName>fillcolor</p:attrName>
                                        </p:attrNameLst>
                                      </p:cBhvr>
                                      <p:to>
                                        <a:schemeClr val="bg1"/>
                                      </p:to>
                                    </p:animClr>
                                    <p:set>
                                      <p:cBhvr>
                                        <p:cTn id="22" dur="250" autoRev="1" fill="remove"/>
                                        <p:tgtEl>
                                          <p:spTgt spid="3">
                                            <p:txEl>
                                              <p:pRg st="2" end="2"/>
                                            </p:txEl>
                                          </p:spTgt>
                                        </p:tgtEl>
                                        <p:attrNameLst>
                                          <p:attrName>fill.type</p:attrName>
                                        </p:attrNameLst>
                                      </p:cBhvr>
                                      <p:to>
                                        <p:strVal val="solid"/>
                                      </p:to>
                                    </p:set>
                                    <p:set>
                                      <p:cBhvr>
                                        <p:cTn id="23" dur="250" autoRev="1" fill="remove"/>
                                        <p:tgtEl>
                                          <p:spTgt spid="3">
                                            <p:txEl>
                                              <p:pRg st="2" end="2"/>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27" presetClass="emph" presetSubtype="0" fill="remove" grpId="0" nodeType="clickEffect">
                                  <p:stCondLst>
                                    <p:cond delay="0"/>
                                  </p:stCondLst>
                                  <p:childTnLst>
                                    <p:animClr clrSpc="rgb" dir="cw">
                                      <p:cBhvr override="childStyle">
                                        <p:cTn id="27" dur="250" autoRev="1" fill="remove"/>
                                        <p:tgtEl>
                                          <p:spTgt spid="3">
                                            <p:txEl>
                                              <p:pRg st="3" end="3"/>
                                            </p:txEl>
                                          </p:spTgt>
                                        </p:tgtEl>
                                        <p:attrNameLst>
                                          <p:attrName>style.color</p:attrName>
                                        </p:attrNameLst>
                                      </p:cBhvr>
                                      <p:to>
                                        <a:schemeClr val="bg1"/>
                                      </p:to>
                                    </p:animClr>
                                    <p:animClr clrSpc="rgb" dir="cw">
                                      <p:cBhvr>
                                        <p:cTn id="28" dur="250" autoRev="1" fill="remove"/>
                                        <p:tgtEl>
                                          <p:spTgt spid="3">
                                            <p:txEl>
                                              <p:pRg st="3" end="3"/>
                                            </p:txEl>
                                          </p:spTgt>
                                        </p:tgtEl>
                                        <p:attrNameLst>
                                          <p:attrName>fillcolor</p:attrName>
                                        </p:attrNameLst>
                                      </p:cBhvr>
                                      <p:to>
                                        <a:schemeClr val="bg1"/>
                                      </p:to>
                                    </p:animClr>
                                    <p:set>
                                      <p:cBhvr>
                                        <p:cTn id="29" dur="250" autoRev="1" fill="remove"/>
                                        <p:tgtEl>
                                          <p:spTgt spid="3">
                                            <p:txEl>
                                              <p:pRg st="3" end="3"/>
                                            </p:txEl>
                                          </p:spTgt>
                                        </p:tgtEl>
                                        <p:attrNameLst>
                                          <p:attrName>fill.type</p:attrName>
                                        </p:attrNameLst>
                                      </p:cBhvr>
                                      <p:to>
                                        <p:strVal val="solid"/>
                                      </p:to>
                                    </p:set>
                                    <p:set>
                                      <p:cBhvr>
                                        <p:cTn id="30"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Conclusion</a:t>
            </a:r>
          </a:p>
        </p:txBody>
      </p:sp>
      <p:sp>
        <p:nvSpPr>
          <p:cNvPr id="3" name="Content Placeholder 2"/>
          <p:cNvSpPr>
            <a:spLocks noGrp="1"/>
          </p:cNvSpPr>
          <p:nvPr>
            <p:ph idx="1"/>
          </p:nvPr>
        </p:nvSpPr>
        <p:spPr>
          <a:xfrm>
            <a:off x="838201" y="1825625"/>
            <a:ext cx="10623996" cy="4351338"/>
          </a:xfrm>
        </p:spPr>
        <p:txBody>
          <a:bodyPr>
            <a:normAutofit fontScale="92500" lnSpcReduction="20000"/>
          </a:bodyPr>
          <a:lstStyle/>
          <a:p>
            <a:pPr marL="285750" indent="-285750">
              <a:buFont typeface="Wingdings" panose="05000000000000000000" pitchFamily="2" charset="2"/>
              <a:buChar char="Ø"/>
            </a:pPr>
            <a:r>
              <a:rPr lang="en-US" sz="2800" dirty="0">
                <a:solidFill>
                  <a:schemeClr val="accent3"/>
                </a:solidFill>
                <a:latin typeface="Times New Roman" panose="02020603050405020304" pitchFamily="18" charset="0"/>
                <a:cs typeface="Times New Roman" panose="02020603050405020304" pitchFamily="18" charset="0"/>
              </a:rPr>
              <a:t>Thus, Wordsworth had an exalted and noble conception of poetry and its function. </a:t>
            </a:r>
          </a:p>
          <a:p>
            <a:pPr marL="285750" indent="-285750">
              <a:buFont typeface="Wingdings" panose="05000000000000000000" pitchFamily="2" charset="2"/>
              <a:buChar char="Ø"/>
            </a:pPr>
            <a:r>
              <a:rPr lang="en-US" sz="2800" dirty="0">
                <a:solidFill>
                  <a:schemeClr val="accent3"/>
                </a:solidFill>
                <a:latin typeface="Times New Roman" panose="02020603050405020304" pitchFamily="18" charset="0"/>
                <a:cs typeface="Times New Roman" panose="02020603050405020304" pitchFamily="18" charset="0"/>
              </a:rPr>
              <a:t>He reconciles ‘pleasure’ and ‘teaching’ and fuses them into a whole. </a:t>
            </a:r>
          </a:p>
          <a:p>
            <a:pPr marL="285750" indent="-285750">
              <a:buFont typeface="Wingdings" panose="05000000000000000000" pitchFamily="2" charset="2"/>
              <a:buChar char="Ø"/>
            </a:pPr>
            <a:r>
              <a:rPr lang="en-US" sz="2800" dirty="0">
                <a:solidFill>
                  <a:schemeClr val="accent3"/>
                </a:solidFill>
                <a:latin typeface="Times New Roman" panose="02020603050405020304" pitchFamily="18" charset="0"/>
                <a:cs typeface="Times New Roman" panose="02020603050405020304" pitchFamily="18" charset="0"/>
              </a:rPr>
              <a:t>It is said Wordsworth has much common with Plato when he talks of poetic teaching. </a:t>
            </a:r>
          </a:p>
          <a:p>
            <a:pPr marL="285750" indent="-285750">
              <a:buFont typeface="Wingdings" panose="05000000000000000000" pitchFamily="2" charset="2"/>
              <a:buChar char="Ø"/>
            </a:pPr>
            <a:r>
              <a:rPr lang="en-US" sz="2800" dirty="0">
                <a:solidFill>
                  <a:schemeClr val="accent3"/>
                </a:solidFill>
                <a:latin typeface="Times New Roman" panose="02020603050405020304" pitchFamily="18" charset="0"/>
                <a:cs typeface="Times New Roman" panose="02020603050405020304" pitchFamily="18" charset="0"/>
              </a:rPr>
              <a:t>But he stresses more on ‘pleasure’.</a:t>
            </a:r>
            <a:endParaRPr lang="en-GB" sz="2800" dirty="0">
              <a:solidFill>
                <a:schemeClr val="accent3"/>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xmlns="" val="72889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PowerPoint 2013</a:t>
            </a:r>
          </a:p>
        </p:txBody>
      </p:sp>
      <p:sp>
        <p:nvSpPr>
          <p:cNvPr id="3" name="Text Placeholder 2"/>
          <p:cNvSpPr>
            <a:spLocks noGrp="1"/>
          </p:cNvSpPr>
          <p:nvPr>
            <p:ph type="body" idx="1"/>
          </p:nvPr>
        </p:nvSpPr>
        <p:spPr>
          <a:xfrm>
            <a:off x="6028267" y="2402237"/>
            <a:ext cx="5859506" cy="2187226"/>
          </a:xfrm>
        </p:spPr>
        <p:txBody>
          <a:bodyPr>
            <a:noAutofit/>
          </a:bodyPr>
          <a:lstStyle/>
          <a:p>
            <a:r>
              <a:rPr lang="en-US" sz="8800" dirty="0">
                <a:latin typeface="Times New Roman" panose="02020603050405020304" pitchFamily="18" charset="0"/>
                <a:cs typeface="Times New Roman" panose="02020603050405020304" pitchFamily="18" charset="0"/>
              </a:rPr>
              <a:t>Thank You!</a:t>
            </a:r>
          </a:p>
        </p:txBody>
      </p:sp>
      <p:sp>
        <p:nvSpPr>
          <p:cNvPr id="8" name="Freeform 7">
            <a:hlinkClick r:id="rId4"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pic>
        <p:nvPicPr>
          <p:cNvPr id="7" name="Picture 2" descr="http://media3.picsearch.com/is?CgZjlID3uTmyd4gKz1RBkMx2PYllH7s-YjsuDgsh03k&amp;height=320"/>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0" y="0"/>
            <a:ext cx="5692462" cy="68579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17502127"/>
      </p:ext>
    </p:extLst>
  </p:cSld>
  <p:clrMapOvr>
    <a:masterClrMapping/>
  </p:clrMapOvr>
  <p:transition spd="slow">
    <p:fade/>
    <p:sndAc>
      <p:stSnd>
        <p:snd r:embed="rId3"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64</TotalTime>
  <Words>577</Words>
  <Application>Microsoft Office PowerPoint</Application>
  <PresentationFormat>Custom</PresentationFormat>
  <Paragraphs>50</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WelcomeDoc</vt:lpstr>
      <vt:lpstr>                 A Presentation  on  Wordsworth’s Function of Poetry by  Dhokade R. S. Assit.Prof.&amp; Head, Deptt.of English Swami Vivekanand Mahavidyalaya, Mukramabad</vt:lpstr>
      <vt:lpstr>Introduction</vt:lpstr>
      <vt:lpstr>                             1.Teaching</vt:lpstr>
      <vt:lpstr>                                 2. Delight </vt:lpstr>
      <vt:lpstr>3. To Console and to give Strength to readers</vt:lpstr>
      <vt:lpstr>                      4. Knowledge and Truth</vt:lpstr>
      <vt:lpstr>                         5. A Force for Good</vt:lpstr>
      <vt:lpstr>                                Conclusion</vt:lpstr>
      <vt:lpstr>PowerPoint 2013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SJ</dc:creator>
  <cp:keywords/>
  <cp:lastModifiedBy>admin</cp:lastModifiedBy>
  <cp:revision>23</cp:revision>
  <dcterms:created xsi:type="dcterms:W3CDTF">2015-10-08T15:42:26Z</dcterms:created>
  <dcterms:modified xsi:type="dcterms:W3CDTF">2023-05-11T09:56:48Z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