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BD48-F824-BB42-A425-CA7B57E98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6FE86-A9A1-B94D-99FA-5D8DB206A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73938-F0C8-6242-B04A-9C1527C3D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4921F-6727-A64B-B7DC-97E29C597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E707F-9590-8542-B8E8-677A1756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6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80DE5-E81E-054E-B75B-9C266A04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92F7A6-08BB-1E4A-B573-3DF4E9FA6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A033D-3D19-5D43-966D-AB2784B6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A92AC-716F-9744-8109-07C54CB7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CA437-01B9-C548-8AEE-59A3778A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4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58C45-25C2-7A46-8F36-D92B5EC36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EC6BC-CD91-A443-B205-D23D5B571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70587-BF73-7D43-8562-1704F64B8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C0186-36E3-8045-B28C-F6964065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49A56-C763-9044-8BEE-45279C2A5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6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259E0-BA16-B041-B496-16CB5BD93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0F658-C663-994D-84A9-1EF7A9A14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439A3-D090-8B4F-8421-7EE7393C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01B7B-457E-4943-89C6-6638BED7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C6BB7-02A1-1C49-843A-C7278D8F7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8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E329B-6B1C-8346-A52B-DB37032C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FF1BA-0280-584C-90F3-ECD45914C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5EEE5-91A5-9A40-8D2A-EE961B0D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DC948-2C62-B140-BF3A-E503398F3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89B7B-2AA3-D041-869A-9A499D277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8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99EF-9BE6-A34E-B4D1-A2BF36619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B096B-8BAB-914D-A4D1-14FD6B976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D720B-7770-9548-8551-908556348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EC3F3-51E3-0042-A8F8-9C9348A06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0EC38-CE3D-AD40-B02B-F58167194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D6F51-69F0-9240-9282-2B9154EA9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0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45EB-0B4C-6F40-8CA8-1494623E3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6898C-B083-1D4E-8E63-E2B8946F2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0564E-17F6-2440-AF23-629FDB6F7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6CB7EE-E545-B641-82BE-CD382C630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CE7DB-7F08-AC48-BBC1-7193620C1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43FE0-D886-8444-9510-7619BDDF0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175ACD-FF14-274D-A3DC-0E70C4DF6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7673E2-1D09-6548-BDA2-EAED7AEC0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8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8E471-C0FE-5941-89B1-5C584700C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FE88AF-F704-DC4D-8E56-A6DEEC25A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54AB6-7DDF-974B-9F3A-629EDB45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2EB12-178D-4C43-831A-2F191F379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B5EBEE-86BF-694A-8CE8-7E14ABF57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A8D711-4B90-374C-9EF2-997BF99F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11DBA-4D37-E843-B44F-701D1F946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10D98-8A03-D64B-9A60-1091AD8E1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B8581-D993-BA4E-8FF2-70A287FA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E864BD-D3E3-4549-9DBB-5E048AB5C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7B5F9-520E-DC43-84E7-6E2814F46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76084-044E-6E47-8AA6-6DA53D95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6EED-B65E-484F-906F-B63597218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28D64-5D79-EF45-8C17-0E2B2C5AB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EEFCF0-4519-C248-9AED-300AD60F0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D2581-4807-AF4F-83AC-53A14BD33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9A7DE-09B0-624C-ACA6-E304223AA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AB2EB-5B85-2A44-ABAD-CF7B608C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7061D-8367-8D40-9AA1-A61DBBB6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3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7A159F-0F0E-7347-B69E-C81E4C125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46BF5-CC0F-1A41-81C6-7C3E002F1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83509-2880-8348-8226-729E7DE1D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362E2-B4F7-DE42-A201-4C37BC19A58C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C742A-44ED-9C46-B49B-142E11215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E8449-F910-2B4A-9DCD-57961E3B1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AC6A3-722D-EE47-A558-6E5A3E89B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8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5087199-6A83-CC4A-B156-987EEE6B7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00" y="628330"/>
            <a:ext cx="11811000" cy="5601339"/>
          </a:xfrm>
        </p:spPr>
        <p:txBody>
          <a:bodyPr>
            <a:normAutofit/>
          </a:bodyPr>
          <a:lstStyle/>
          <a:p>
            <a:r>
              <a:rPr lang="mr-IN" sz="4400"/>
              <a:t>      </a:t>
            </a:r>
            <a:r>
              <a:rPr lang="mr-IN" sz="44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mr-IN" sz="4400">
                <a:solidFill>
                  <a:srgbClr val="7030A0"/>
                </a:solidFill>
              </a:rPr>
              <a:t>प्रा.डॉ.रामदास मादळे</a:t>
            </a:r>
          </a:p>
          <a:p>
            <a:endParaRPr lang="mr-IN" sz="4400"/>
          </a:p>
          <a:p>
            <a:r>
              <a:rPr lang="mr-IN" sz="4400"/>
              <a:t>           </a:t>
            </a:r>
            <a:r>
              <a:rPr lang="mr-IN" sz="4400">
                <a:solidFill>
                  <a:schemeClr val="accent6">
                    <a:lumMod val="50000"/>
                  </a:schemeClr>
                </a:solidFill>
              </a:rPr>
              <a:t>सहयोगी प्राध्यापक भूगोल</a:t>
            </a:r>
          </a:p>
          <a:p>
            <a:endParaRPr lang="mr-IN" sz="4400"/>
          </a:p>
          <a:p>
            <a:r>
              <a:rPr lang="mr-IN" sz="4400"/>
              <a:t>               </a:t>
            </a:r>
            <a:r>
              <a:rPr lang="mr-IN" sz="4400">
                <a:solidFill>
                  <a:srgbClr val="002060"/>
                </a:solidFill>
              </a:rPr>
              <a:t>स्वामी विवेकानंद महाविद्यालय</a:t>
            </a:r>
            <a:r>
              <a:rPr lang="mr-IN">
                <a:solidFill>
                  <a:srgbClr val="002060"/>
                </a:solidFill>
              </a:rPr>
              <a:t>,</a:t>
            </a:r>
          </a:p>
          <a:p>
            <a:endParaRPr lang="mr-IN">
              <a:solidFill>
                <a:srgbClr val="002060"/>
              </a:solidFill>
            </a:endParaRPr>
          </a:p>
          <a:p>
            <a:r>
              <a:rPr lang="mr-IN" sz="4400">
                <a:solidFill>
                  <a:srgbClr val="002060"/>
                </a:solidFill>
              </a:rPr>
              <a:t>              मुक्रमाबाद, जि.नांदेड, महाराष्ट्र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55BED65-5E66-0749-99CD-B47A84C76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28330"/>
            <a:ext cx="3822370" cy="477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96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BFF85-B9BA-9045-9E10-AE8F4388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mr-IN">
                <a:solidFill>
                  <a:srgbClr val="C00000"/>
                </a:solidFill>
              </a:rPr>
              <a:t>Continued</a:t>
            </a:r>
            <a:r>
              <a:rPr lang="mr-IN"/>
              <a:t>..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36D7-54F9-0F4D-9EA4-4E105208D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>
            <a:normAutofit lnSpcReduction="10000"/>
          </a:bodyPr>
          <a:lstStyle/>
          <a:p>
            <a:r>
              <a:rPr lang="mr-IN">
                <a:solidFill>
                  <a:srgbClr val="0070C0"/>
                </a:solidFill>
              </a:rPr>
              <a:t>पृथ्वीवर अनेक ठिकाणी पूर्वीपासून खनिज तेल आणि पाणी </a:t>
            </a:r>
          </a:p>
          <a:p>
            <a:pPr marL="0" indent="0">
              <a:buNone/>
            </a:pPr>
            <a:r>
              <a:rPr lang="mr-IN">
                <a:solidFill>
                  <a:srgbClr val="0070C0"/>
                </a:solidFill>
              </a:rPr>
              <a:t> उपलब्ध आहे, पण त्यापासून वीज निर्माण करण्याचे आणि</a:t>
            </a:r>
          </a:p>
          <a:p>
            <a:pPr marL="0" indent="0">
              <a:buNone/>
            </a:pPr>
            <a:r>
              <a:rPr lang="mr-IN">
                <a:solidFill>
                  <a:srgbClr val="0070C0"/>
                </a:solidFill>
              </a:rPr>
              <a:t> त्यांच्या विविध कारणांसाठी वापर करण्याचे कार्य केवळ मानवाच्या</a:t>
            </a:r>
          </a:p>
          <a:p>
            <a:pPr marL="0" indent="0">
              <a:buNone/>
            </a:pPr>
            <a:r>
              <a:rPr lang="mr-IN">
                <a:solidFill>
                  <a:srgbClr val="0070C0"/>
                </a:solidFill>
              </a:rPr>
              <a:t> ज्ञानामुळे शक्य झाले आहे.</a:t>
            </a:r>
          </a:p>
          <a:p>
            <a:r>
              <a:rPr lang="mr-IN">
                <a:solidFill>
                  <a:schemeClr val="accent2">
                    <a:lumMod val="50000"/>
                  </a:schemeClr>
                </a:solidFill>
              </a:rPr>
              <a:t>मानव आपल्या ज्ञानाच्या जोरावर नैसर्गिक वस्तूवर क्रिया आणि प्रक्रिया करून अनेक नवनवीन साधने निर्माण करतो आणि आपले </a:t>
            </a: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राहणीमान उंचावण्याचा प्रयत्न करतो.</a:t>
            </a:r>
          </a:p>
          <a:p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साधनामध्ये मानवाचे स्थान महत्वाचे मानले जाते. साधनातील तो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सर्वश्रेष्ठ साधन मानला जातो.</a:t>
            </a:r>
          </a:p>
          <a:p>
            <a:r>
              <a:rPr lang="mr-IN">
                <a:solidFill>
                  <a:srgbClr val="7030A0"/>
                </a:solidFill>
              </a:rPr>
              <a:t>मानवाची बुद्धी, ज्ञान, कौशल्य सतत वाढत जाणारे असल्याने ती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अविनाशी शक्ती मानली जाते.</a:t>
            </a:r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8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472AF-8F46-EC43-9236-2EC07092F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1013"/>
            <a:ext cx="10515600" cy="5675973"/>
          </a:xfrm>
        </p:spPr>
        <p:txBody>
          <a:bodyPr anchor="b">
            <a:normAutofit lnSpcReduction="10000"/>
          </a:bodyPr>
          <a:lstStyle/>
          <a:p>
            <a:pPr algn="ctr"/>
            <a:endParaRPr lang="mr-IN"/>
          </a:p>
          <a:p>
            <a:pPr marL="0" indent="0">
              <a:buNone/>
            </a:pPr>
            <a:r>
              <a:rPr lang="mr-IN"/>
              <a:t>                वर्ग : </a:t>
            </a:r>
            <a:r>
              <a:rPr lang="mr-IN">
                <a:solidFill>
                  <a:srgbClr val="FF0000"/>
                </a:solidFill>
              </a:rPr>
              <a:t>बी.ए.व्दितीय वर्ष, </a:t>
            </a:r>
            <a:r>
              <a:rPr lang="mr-IN"/>
              <a:t>सत्र</a:t>
            </a:r>
            <a:r>
              <a:rPr lang="mr-IN">
                <a:solidFill>
                  <a:srgbClr val="FF0000"/>
                </a:solidFill>
              </a:rPr>
              <a:t> – III</a:t>
            </a:r>
          </a:p>
          <a:p>
            <a:pPr marL="0" indent="0">
              <a:buNone/>
            </a:pPr>
            <a:r>
              <a:rPr lang="mr-IN"/>
              <a:t>.               विषय : </a:t>
            </a:r>
            <a:r>
              <a:rPr lang="mr-IN">
                <a:solidFill>
                  <a:srgbClr val="7030A0"/>
                </a:solidFill>
              </a:rPr>
              <a:t>आर्थिक भूगोल, </a:t>
            </a:r>
            <a:r>
              <a:rPr lang="mr-IN"/>
              <a:t>पेपर</a:t>
            </a:r>
            <a:r>
              <a:rPr lang="mr-IN">
                <a:solidFill>
                  <a:srgbClr val="7030A0"/>
                </a:solidFill>
              </a:rPr>
              <a:t> – VIII </a:t>
            </a:r>
          </a:p>
          <a:p>
            <a:endParaRPr lang="mr-IN"/>
          </a:p>
          <a:p>
            <a:pPr marL="0" indent="0">
              <a:buNone/>
            </a:pPr>
            <a:r>
              <a:rPr lang="mr-IN"/>
              <a:t>            प्रकरण : 1 </a:t>
            </a:r>
            <a:r>
              <a:rPr lang="mr-IN">
                <a:solidFill>
                  <a:srgbClr val="0070C0"/>
                </a:solidFill>
              </a:rPr>
              <a:t>प्रस्तावना </a:t>
            </a:r>
            <a:r>
              <a:rPr lang="mr-IN"/>
              <a:t> (Introduction)</a:t>
            </a:r>
          </a:p>
          <a:p>
            <a:pPr marL="0" indent="0">
              <a:buNone/>
            </a:pPr>
            <a:endParaRPr lang="mr-IN"/>
          </a:p>
          <a:p>
            <a:pPr marL="0" indent="0">
              <a:buNone/>
            </a:pPr>
            <a:r>
              <a:rPr lang="mr-IN"/>
              <a:t>         अ) </a:t>
            </a:r>
            <a:r>
              <a:rPr lang="mr-IN">
                <a:solidFill>
                  <a:srgbClr val="7030A0"/>
                </a:solidFill>
              </a:rPr>
              <a:t>आर्थिक भूगोल : व्याख्या, स्वरूप, व्याप्ती व महत्व.</a:t>
            </a:r>
          </a:p>
          <a:p>
            <a:pPr marL="0" indent="0">
              <a:buNone/>
            </a:pPr>
            <a:r>
              <a:rPr lang="mr-IN"/>
              <a:t>            (Definition, nature,scope and importance of </a:t>
            </a:r>
          </a:p>
          <a:p>
            <a:pPr marL="0" indent="0">
              <a:buNone/>
            </a:pPr>
            <a:r>
              <a:rPr lang="mr-IN"/>
              <a:t>             Economic Geography)</a:t>
            </a:r>
          </a:p>
          <a:p>
            <a:pPr marL="0" indent="0">
              <a:buNone/>
            </a:pPr>
            <a:endParaRPr lang="mr-IN"/>
          </a:p>
          <a:p>
            <a:pPr marL="0" indent="0">
              <a:buNone/>
            </a:pPr>
            <a:r>
              <a:rPr lang="mr-IN"/>
              <a:t>         ब)</a:t>
            </a:r>
            <a:r>
              <a:rPr lang="mr-IN">
                <a:solidFill>
                  <a:srgbClr val="7030A0"/>
                </a:solidFill>
              </a:rPr>
              <a:t> आर्थिक भूगोलाच्या शाखा.</a:t>
            </a:r>
          </a:p>
          <a:p>
            <a:pPr marL="0" indent="0">
              <a:buNone/>
            </a:pPr>
            <a:r>
              <a:rPr lang="mr-IN"/>
              <a:t>            (Branches of Economic Geography)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2056-0A87-5048-B044-BB4DFB7A6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848"/>
            <a:ext cx="10515600" cy="1325563"/>
          </a:xfrm>
        </p:spPr>
        <p:txBody>
          <a:bodyPr/>
          <a:lstStyle/>
          <a:p>
            <a:r>
              <a:rPr lang="mr-IN">
                <a:solidFill>
                  <a:srgbClr val="C00000"/>
                </a:solidFill>
              </a:rPr>
              <a:t>● प्रस्तावना </a:t>
            </a:r>
            <a:r>
              <a:rPr lang="mr-IN"/>
              <a:t>(I</a:t>
            </a:r>
            <a:r>
              <a:rPr lang="en-GB"/>
              <a:t>i</a:t>
            </a:r>
            <a:r>
              <a:rPr lang="mr-IN"/>
              <a:t>ntroduction)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EEC3F-698D-0146-85FC-F08D9A67C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377" y="1681411"/>
            <a:ext cx="10515600" cy="4495571"/>
          </a:xfrm>
        </p:spPr>
        <p:txBody>
          <a:bodyPr>
            <a:normAutofit lnSpcReduction="10000"/>
          </a:bodyPr>
          <a:lstStyle/>
          <a:p>
            <a:r>
              <a:rPr lang="mr-IN">
                <a:solidFill>
                  <a:srgbClr val="7030A0"/>
                </a:solidFill>
              </a:rPr>
              <a:t>आर्थिक भूगोल ही अलीकडे विकसित होत असलेली अत्यंत 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महत्त्वाची शाखा मानली जाते.</a:t>
            </a:r>
          </a:p>
          <a:p>
            <a:r>
              <a:rPr lang="mr-IN">
                <a:solidFill>
                  <a:srgbClr val="00B050"/>
                </a:solidFill>
              </a:rPr>
              <a:t>ब्रिटिश साम्राज्याच्या विस्ताराबरोबर आर्थिक भूगोल या</a:t>
            </a:r>
          </a:p>
          <a:p>
            <a:pPr marL="0" indent="0">
              <a:buNone/>
            </a:pPr>
            <a:r>
              <a:rPr lang="mr-IN">
                <a:solidFill>
                  <a:srgbClr val="00B050"/>
                </a:solidFill>
              </a:rPr>
              <a:t> विषयाचा अभ्यास वाढीस लागला.</a:t>
            </a:r>
          </a:p>
          <a:p>
            <a:r>
              <a:rPr lang="mr-IN">
                <a:solidFill>
                  <a:srgbClr val="FF0000"/>
                </a:solidFill>
              </a:rPr>
              <a:t>चिशोल्म् </a:t>
            </a:r>
            <a:r>
              <a:rPr lang="mr-IN">
                <a:solidFill>
                  <a:srgbClr val="00B0F0"/>
                </a:solidFill>
              </a:rPr>
              <a:t>या भूगोलतज्ञास </a:t>
            </a:r>
            <a:r>
              <a:rPr lang="mr-IN">
                <a:solidFill>
                  <a:srgbClr val="FF0000"/>
                </a:solidFill>
              </a:rPr>
              <a:t>आर्थिक भूगोलाचा जनक </a:t>
            </a:r>
            <a:r>
              <a:rPr lang="mr-IN">
                <a:solidFill>
                  <a:srgbClr val="00B0F0"/>
                </a:solidFill>
              </a:rPr>
              <a:t>असे म्हणतात.</a:t>
            </a:r>
          </a:p>
          <a:p>
            <a:r>
              <a:rPr lang="mr-IN">
                <a:solidFill>
                  <a:srgbClr val="7030A0"/>
                </a:solidFill>
              </a:rPr>
              <a:t>चिशोल्म् नी आर्थिक भूगोलास भू-अर्थशास्त्र असे नाव दिले होते.</a:t>
            </a:r>
          </a:p>
          <a:p>
            <a:r>
              <a:rPr lang="mr-IN">
                <a:solidFill>
                  <a:srgbClr val="00B0F0"/>
                </a:solidFill>
              </a:rPr>
              <a:t>आर्थिक भूगोल ही मानवी भूगोलाची शाखा मानली जाते.</a:t>
            </a:r>
          </a:p>
          <a:p>
            <a:r>
              <a:rPr lang="mr-IN">
                <a:solidFill>
                  <a:schemeClr val="accent2"/>
                </a:solidFill>
              </a:rPr>
              <a:t>अलिकडच्या काळात या विषययाच्या शास्त्रशुद्ध अभ्यासाला </a:t>
            </a:r>
          </a:p>
          <a:p>
            <a:pPr marL="0" indent="0">
              <a:buNone/>
            </a:pPr>
            <a:r>
              <a:rPr lang="mr-IN">
                <a:solidFill>
                  <a:schemeClr val="accent2"/>
                </a:solidFill>
              </a:rPr>
              <a:t> सुरुवात झाली.</a:t>
            </a: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49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46C4-C1B3-F045-8803-84C5CD958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278" y="26647"/>
            <a:ext cx="10220323" cy="1325563"/>
          </a:xfrm>
        </p:spPr>
        <p:txBody>
          <a:bodyPr/>
          <a:lstStyle/>
          <a:p>
            <a:r>
              <a:rPr lang="mr-IN">
                <a:solidFill>
                  <a:schemeClr val="accent2">
                    <a:lumMod val="50000"/>
                  </a:schemeClr>
                </a:solidFill>
              </a:rPr>
              <a:t>● </a:t>
            </a:r>
            <a:r>
              <a:rPr lang="mr-IN">
                <a:solidFill>
                  <a:srgbClr val="C00000"/>
                </a:solidFill>
              </a:rPr>
              <a:t>व्याख्या</a:t>
            </a:r>
            <a:r>
              <a:rPr lang="mr-IN">
                <a:solidFill>
                  <a:schemeClr val="accent2">
                    <a:lumMod val="50000"/>
                  </a:schemeClr>
                </a:solidFill>
              </a:rPr>
              <a:t> (</a:t>
            </a:r>
            <a:r>
              <a:rPr lang="mr-IN">
                <a:solidFill>
                  <a:schemeClr val="tx2"/>
                </a:solidFill>
              </a:rPr>
              <a:t>Definition</a:t>
            </a:r>
            <a:r>
              <a:rPr lang="mr-IN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en-US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65EFE-0791-7F48-B816-54B85466F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0470" y="1325563"/>
            <a:ext cx="9887941" cy="4843008"/>
          </a:xfrm>
        </p:spPr>
        <p:txBody>
          <a:bodyPr>
            <a:normAutofit fontScale="85000" lnSpcReduction="20000"/>
          </a:bodyPr>
          <a:lstStyle/>
          <a:p>
            <a:r>
              <a:rPr lang="mr-IN">
                <a:solidFill>
                  <a:srgbClr val="FF0000"/>
                </a:solidFill>
              </a:rPr>
              <a:t>चिशोल्म्</a:t>
            </a:r>
            <a:r>
              <a:rPr lang="mr-IN"/>
              <a:t>, </a:t>
            </a:r>
          </a:p>
          <a:p>
            <a:pPr marL="0" indent="0">
              <a:buNone/>
            </a:pPr>
            <a:r>
              <a:rPr lang="mr-IN"/>
              <a:t> “</a:t>
            </a:r>
            <a:r>
              <a:rPr lang="mr-IN">
                <a:solidFill>
                  <a:schemeClr val="accent5">
                    <a:lumMod val="50000"/>
                  </a:schemeClr>
                </a:solidFill>
              </a:rPr>
              <a:t>आर्थिक भूगोल म्हणजे अर्थ आणि व्यापार यांच्याशी संबंधीत अशा</a:t>
            </a:r>
          </a:p>
          <a:p>
            <a:pPr marL="0" indent="0">
              <a:buNone/>
            </a:pPr>
            <a:r>
              <a:rPr lang="mr-IN">
                <a:solidFill>
                  <a:schemeClr val="accent5">
                    <a:lumMod val="50000"/>
                  </a:schemeClr>
                </a:solidFill>
              </a:rPr>
              <a:t>  भौगोलिक घटकांचा बौद्धिकदृष्ट्या केलेला तर्कशुद्ध अभ्यास होय.”</a:t>
            </a:r>
          </a:p>
          <a:p>
            <a:pPr marL="0" indent="0">
              <a:buNone/>
            </a:pPr>
            <a:endParaRPr lang="mr-IN">
              <a:solidFill>
                <a:srgbClr val="00B0F0"/>
              </a:solidFill>
            </a:endParaRPr>
          </a:p>
          <a:p>
            <a:r>
              <a:rPr lang="mr-IN">
                <a:solidFill>
                  <a:srgbClr val="FF0000"/>
                </a:solidFill>
              </a:rPr>
              <a:t>ए.हंटिंगटन</a:t>
            </a:r>
            <a:r>
              <a:rPr lang="mr-IN"/>
              <a:t>,</a:t>
            </a:r>
          </a:p>
          <a:p>
            <a:pPr marL="0" indent="0">
              <a:buNone/>
            </a:pPr>
            <a:r>
              <a:rPr lang="mr-IN"/>
              <a:t> “</a:t>
            </a: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मानवी व्यवसाय, कार्यक्षमता, मानवाच्या कला, धर्म, शासन, शिक्षण,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 इतर सांस्कृतिक अंगे याविषयक उच्च गरजा व भौगोलिक पर्यावरणाचा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 प्रभाव यांचा अभ्यास म्हणजे आर्थिक भूगोल होय.”</a:t>
            </a:r>
          </a:p>
          <a:p>
            <a:pPr marL="0" indent="0">
              <a:buNone/>
            </a:pPr>
            <a:endParaRPr lang="mr-IN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mr-IN">
                <a:solidFill>
                  <a:srgbClr val="FF0000"/>
                </a:solidFill>
              </a:rPr>
              <a:t>रसेल</a:t>
            </a: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mr-IN">
                <a:solidFill>
                  <a:schemeClr val="tx2"/>
                </a:solidFill>
              </a:rPr>
              <a:t> “</a:t>
            </a:r>
            <a:r>
              <a:rPr lang="mr-IN">
                <a:solidFill>
                  <a:srgbClr val="7030A0"/>
                </a:solidFill>
              </a:rPr>
              <a:t>आर्थिक भूगोल म्हणजे मानवाच्या हालचालीवर भौगोलिक घटकांच्या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 होणाऱ्या परिणामांचा अभ्यास करणारे शास्त्र होय.”</a:t>
            </a:r>
            <a:endParaRPr lang="en-US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81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BDF9-9814-6A46-AE5F-BD4AB152E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438"/>
            <a:ext cx="10515600" cy="1026515"/>
          </a:xfrm>
        </p:spPr>
        <p:txBody>
          <a:bodyPr/>
          <a:lstStyle/>
          <a:p>
            <a:r>
              <a:rPr lang="mr-IN">
                <a:solidFill>
                  <a:srgbClr val="C00000"/>
                </a:solidFill>
              </a:rPr>
              <a:t>Continued..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13B4C-2F40-F54D-8F05-FC5DCDE00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281"/>
            <a:ext cx="10515600" cy="5237719"/>
          </a:xfrm>
        </p:spPr>
        <p:txBody>
          <a:bodyPr>
            <a:normAutofit fontScale="85000" lnSpcReduction="20000"/>
          </a:bodyPr>
          <a:lstStyle/>
          <a:p>
            <a:r>
              <a:rPr lang="mr-IN"/>
              <a:t>एल.डी.स्टम्प.,</a:t>
            </a:r>
          </a:p>
          <a:p>
            <a:pPr marL="0" indent="0">
              <a:buNone/>
            </a:pPr>
            <a:r>
              <a:rPr lang="mr-IN"/>
              <a:t> “</a:t>
            </a:r>
            <a:r>
              <a:rPr lang="mr-IN">
                <a:solidFill>
                  <a:srgbClr val="7030A0"/>
                </a:solidFill>
              </a:rPr>
              <a:t>जगातील विविध देश, त्या देशामधील लोक आणि त्यांचे क्रियाकलाप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 यांसंबंधी सामान्य ज्ञानावर आधारित संघठित विचार ज्यात केलेला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 असतो त्यालाच आर्थिक भूगोल म्हणतात.”</a:t>
            </a:r>
          </a:p>
          <a:p>
            <a:pPr marL="0" indent="0">
              <a:buNone/>
            </a:pPr>
            <a:endParaRPr lang="mr-IN">
              <a:solidFill>
                <a:srgbClr val="7030A0"/>
              </a:solidFill>
            </a:endParaRPr>
          </a:p>
          <a:p>
            <a:r>
              <a:rPr lang="mr-IN"/>
              <a:t>राँबिनसन,</a:t>
            </a:r>
          </a:p>
          <a:p>
            <a:pPr marL="0" indent="0">
              <a:buNone/>
            </a:pPr>
            <a:r>
              <a:rPr lang="mr-IN"/>
              <a:t> “</a:t>
            </a:r>
            <a:r>
              <a:rPr lang="mr-IN">
                <a:solidFill>
                  <a:srgbClr val="00B0F0"/>
                </a:solidFill>
              </a:rPr>
              <a:t>आर्थिक भूगोल म्हणजे क्षेत्रीय आंतरक्रिया व जीवनमान सुधारण्यासाठी</a:t>
            </a:r>
          </a:p>
          <a:p>
            <a:pPr marL="0" indent="0">
              <a:buNone/>
            </a:pPr>
            <a:r>
              <a:rPr lang="mr-IN">
                <a:solidFill>
                  <a:srgbClr val="00B0F0"/>
                </a:solidFill>
              </a:rPr>
              <a:t>  अभ्यासल्या जाणाऱ्या मार्गाचा भूगोलशास्त्रीय अभ्यास होय.”</a:t>
            </a:r>
          </a:p>
          <a:p>
            <a:pPr marL="0" indent="0">
              <a:buNone/>
            </a:pPr>
            <a:endParaRPr lang="mr-IN">
              <a:solidFill>
                <a:srgbClr val="00B0F0"/>
              </a:solidFill>
            </a:endParaRPr>
          </a:p>
          <a:p>
            <a:r>
              <a:rPr lang="mr-IN"/>
              <a:t>झिम्मरमन,</a:t>
            </a:r>
          </a:p>
          <a:p>
            <a:pPr marL="0" indent="0">
              <a:buNone/>
            </a:pPr>
            <a:r>
              <a:rPr lang="mr-IN"/>
              <a:t>  “आर्थिक भूगोल हे पर्यावरणाच्या संबंधातील मानवाच्या आर्थिक </a:t>
            </a:r>
          </a:p>
          <a:p>
            <a:pPr marL="0" indent="0">
              <a:buNone/>
            </a:pPr>
            <a:r>
              <a:rPr lang="mr-IN"/>
              <a:t>  जीवनाचा अभ्यास करणारे शास्त्र आहे.”</a:t>
            </a:r>
          </a:p>
          <a:p>
            <a:pPr marL="0" indent="0">
              <a:buNone/>
            </a:pPr>
            <a:r>
              <a:rPr lang="mr-IN">
                <a:solidFill>
                  <a:srgbClr val="00B0F0"/>
                </a:solidFill>
              </a:rPr>
              <a:t>  </a:t>
            </a:r>
            <a:endParaRPr lang="en-US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1C73-1B0E-EA47-9A97-495B7E25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/>
              <a:t>● </a:t>
            </a:r>
            <a:r>
              <a:rPr lang="mr-IN">
                <a:solidFill>
                  <a:srgbClr val="C00000"/>
                </a:solidFill>
              </a:rPr>
              <a:t>आर्थिक भूगोलाचे स्वरूप ..</a:t>
            </a:r>
            <a:br>
              <a:rPr lang="mr-IN"/>
            </a:br>
            <a:r>
              <a:rPr lang="mr-IN"/>
              <a:t>    (Nature of Economic Geography)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6A3B5-8E8F-CA46-AFE6-B25390C4E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361" y="1690688"/>
            <a:ext cx="10515600" cy="4351338"/>
          </a:xfrm>
        </p:spPr>
        <p:txBody>
          <a:bodyPr>
            <a:normAutofit/>
          </a:bodyPr>
          <a:lstStyle/>
          <a:p>
            <a:r>
              <a:rPr lang="mr-IN">
                <a:solidFill>
                  <a:srgbClr val="7030A0"/>
                </a:solidFill>
              </a:rPr>
              <a:t>आर्थिक भूगोलाच्या अभ्यासाचे स्वरूप व्यापक आणि विस्तृत आहे.</a:t>
            </a:r>
          </a:p>
          <a:p>
            <a:r>
              <a:rPr lang="mr-IN">
                <a:solidFill>
                  <a:schemeClr val="accent2">
                    <a:lumMod val="75000"/>
                  </a:schemeClr>
                </a:solidFill>
              </a:rPr>
              <a:t>मानव निसर्गाशी संघर्ष करून आपले जीवन सुसह्य करण्याचा करतो.</a:t>
            </a:r>
          </a:p>
          <a:p>
            <a:r>
              <a:rPr lang="mr-IN">
                <a:solidFill>
                  <a:srgbClr val="FF0000"/>
                </a:solidFill>
              </a:rPr>
              <a:t>आपल्या उद्योगात नविन यंत्राचा, पद्धतीचा आणि प्रयोगाचा सतत</a:t>
            </a:r>
          </a:p>
          <a:p>
            <a:pPr marL="0" indent="0">
              <a:buNone/>
            </a:pPr>
            <a:r>
              <a:rPr lang="mr-IN">
                <a:solidFill>
                  <a:srgbClr val="FF0000"/>
                </a:solidFill>
              </a:rPr>
              <a:t> वापर करित असतो.</a:t>
            </a:r>
          </a:p>
          <a:p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लोकसंख्येच्या वाढीबरोबरच तंत्रज्ञानाचाही विकास होत आहे, त्यामुळे 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मानवी संस्कृतीत परिवर्तन होत आहे.</a:t>
            </a:r>
          </a:p>
          <a:p>
            <a:r>
              <a:rPr lang="mr-IN">
                <a:solidFill>
                  <a:srgbClr val="00B0F0"/>
                </a:solidFill>
              </a:rPr>
              <a:t>नव्या तंत्रामुळे व्यवसायात होणाऱ्या बदलांचा अभ्यास आर्थिक भूगोलात</a:t>
            </a:r>
          </a:p>
          <a:p>
            <a:pPr marL="0" indent="0">
              <a:buNone/>
            </a:pPr>
            <a:r>
              <a:rPr lang="mr-IN">
                <a:solidFill>
                  <a:srgbClr val="00B0F0"/>
                </a:solidFill>
              </a:rPr>
              <a:t> करावा लागत असल्यामुळे आर्थिक भूगोलाचे क्षेत्र वाढत आहे.</a:t>
            </a:r>
          </a:p>
        </p:txBody>
      </p:sp>
    </p:spTree>
    <p:extLst>
      <p:ext uri="{BB962C8B-B14F-4D97-AF65-F5344CB8AC3E}">
        <p14:creationId xmlns:p14="http://schemas.microsoft.com/office/powerpoint/2010/main" val="96330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92B0-4826-1740-B5D8-934187F7E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1531"/>
            <a:ext cx="10515600" cy="1325563"/>
          </a:xfrm>
        </p:spPr>
        <p:txBody>
          <a:bodyPr/>
          <a:lstStyle/>
          <a:p>
            <a:r>
              <a:rPr lang="mr-IN">
                <a:solidFill>
                  <a:srgbClr val="C00000"/>
                </a:solidFill>
              </a:rPr>
              <a:t>Continued..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D0557-1C51-324E-86B5-A6DAC4AE6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032"/>
            <a:ext cx="10515600" cy="5174734"/>
          </a:xfrm>
        </p:spPr>
        <p:txBody>
          <a:bodyPr>
            <a:normAutofit lnSpcReduction="10000"/>
          </a:bodyPr>
          <a:lstStyle/>
          <a:p>
            <a:r>
              <a:rPr lang="mr-IN"/>
              <a:t>आर्थिक भूगोलाचे स्वरूप बदलत आहे, त्यामुळे आर्थिक भूगोल हे</a:t>
            </a:r>
          </a:p>
          <a:p>
            <a:pPr marL="0" indent="0">
              <a:buNone/>
            </a:pPr>
            <a:r>
              <a:rPr lang="mr-IN"/>
              <a:t> एक गतिमान शास्त्र ठरले आहे.</a:t>
            </a:r>
          </a:p>
          <a:p>
            <a:r>
              <a:rPr lang="mr-IN">
                <a:solidFill>
                  <a:srgbClr val="FF0000"/>
                </a:solidFill>
              </a:rPr>
              <a:t>प्रादेशिक विकासासाठी आवश्यक असलेले मूलभूत घटक जाणून घेणे</a:t>
            </a:r>
          </a:p>
          <a:p>
            <a:pPr marL="0" indent="0">
              <a:buNone/>
            </a:pPr>
            <a:r>
              <a:rPr lang="mr-IN">
                <a:solidFill>
                  <a:srgbClr val="FF0000"/>
                </a:solidFill>
              </a:rPr>
              <a:t> ही आर्थिक भूगोलातील नवी संकल्पना समजली जाते.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प्रदेशातील किंवा राष्ट्रातील नैसर्गिक पर्यावरण व नैसर्गिक साधन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संपत्तीचे मूल्यमापन करणे, राष्ट्राचा आर्थिक वारसा जाणून घेणे,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राष्ट्रीय विकासाची संरचना समजून घेणे तसेच विविध प्रकारच्या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आर्थिक शाखांचा परस्परांतील संबंध जाणणे इत्यादी आर्थिक भूगोलाच्या</a:t>
            </a:r>
          </a:p>
          <a:p>
            <a:pPr marL="0" indent="0">
              <a:buNone/>
            </a:pPr>
            <a:r>
              <a:rPr lang="mr-IN">
                <a:solidFill>
                  <a:srgbClr val="7030A0"/>
                </a:solidFill>
              </a:rPr>
              <a:t> अभ्यासातील नव्या संकल्पना मानल्या जातात.</a:t>
            </a:r>
          </a:p>
          <a:p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या नव्या संकल्पनामुळे प्रदेशात आर्थिक नियोजन व संरचना समजून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घेण्यासाठी भौगोलिक घटकांचे विश्लेषण आधारभूत मानले जाते.</a:t>
            </a:r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3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4267-C165-F44A-A4AA-B062A7DF1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>
                <a:solidFill>
                  <a:srgbClr val="C00000"/>
                </a:solidFill>
              </a:rPr>
              <a:t>Continued...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E93E5-3F23-EC44-9D4A-8BED83E72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8996"/>
            <a:ext cx="10515600" cy="4803879"/>
          </a:xfrm>
        </p:spPr>
        <p:txBody>
          <a:bodyPr/>
          <a:lstStyle/>
          <a:p>
            <a:r>
              <a:rPr lang="mr-IN">
                <a:solidFill>
                  <a:srgbClr val="7030A0"/>
                </a:solidFill>
              </a:rPr>
              <a:t>आर्थिक भूगोलाच्या अध्ययनामुळे नैसर्गिक साधनसंपत्तीचे ज्ञान होते.</a:t>
            </a:r>
          </a:p>
          <a:p>
            <a:r>
              <a:rPr lang="mr-IN"/>
              <a:t>आर्थिक भूगोलाच्या सहाय्याने निर्दोष नियोजन करता येते.</a:t>
            </a:r>
          </a:p>
          <a:p>
            <a:r>
              <a:rPr lang="mr-IN">
                <a:solidFill>
                  <a:srgbClr val="00B0F0"/>
                </a:solidFill>
              </a:rPr>
              <a:t>मानवाला शेतीमुळे पिकांचे उत्पादन, वृक्षापासून लाकूड,मासेमारीमुळे</a:t>
            </a:r>
          </a:p>
          <a:p>
            <a:pPr marL="0" indent="0">
              <a:buNone/>
            </a:pPr>
            <a:r>
              <a:rPr lang="mr-IN">
                <a:solidFill>
                  <a:srgbClr val="00B0F0"/>
                </a:solidFill>
              </a:rPr>
              <a:t> मासे,खानकामामुळे खनिज मिळतात.</a:t>
            </a:r>
          </a:p>
          <a:p>
            <a:r>
              <a:rPr lang="mr-IN">
                <a:solidFill>
                  <a:schemeClr val="accent2">
                    <a:lumMod val="75000"/>
                  </a:schemeClr>
                </a:solidFill>
              </a:rPr>
              <a:t>साधनसामग्रीचा विकास हेच आर्थिक कार्याचे उदिष्ट मानले जाते.</a:t>
            </a:r>
          </a:p>
          <a:p>
            <a:r>
              <a:rPr lang="mr-IN">
                <a:solidFill>
                  <a:srgbClr val="7030A0"/>
                </a:solidFill>
              </a:rPr>
              <a:t>जगात विविध प्रदेशात निरनिराळ्या प्रकारचे आर्थिक व्यवसाय चालतात</a:t>
            </a:r>
          </a:p>
          <a:p>
            <a:r>
              <a:rPr lang="mr-IN">
                <a:solidFill>
                  <a:schemeClr val="accent2">
                    <a:lumMod val="75000"/>
                  </a:schemeClr>
                </a:solidFill>
              </a:rPr>
              <a:t>आर्थिक व्यवसायातही प्रादेशिक भिन्नता आढळते.</a:t>
            </a:r>
          </a:p>
          <a:p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अशा प्रकारे आर्थिक भूगोलाचे स्वरूप गतिमान, व्यापक व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परिवर्तनशील मानले जाते.</a:t>
            </a:r>
            <a:endParaRPr lang="en-US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074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E619C-C256-BD42-BE9B-2454CBF7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018"/>
            <a:ext cx="10515600" cy="1325563"/>
          </a:xfrm>
        </p:spPr>
        <p:txBody>
          <a:bodyPr/>
          <a:lstStyle/>
          <a:p>
            <a:r>
              <a:rPr lang="mr-IN"/>
              <a:t>● </a:t>
            </a:r>
            <a:r>
              <a:rPr lang="mr-IN">
                <a:solidFill>
                  <a:srgbClr val="C00000"/>
                </a:solidFill>
              </a:rPr>
              <a:t>आर्थिक भूगोलाची व्याप्ती..</a:t>
            </a:r>
            <a:br>
              <a:rPr lang="mr-IN">
                <a:solidFill>
                  <a:srgbClr val="C00000"/>
                </a:solidFill>
              </a:rPr>
            </a:br>
            <a:r>
              <a:rPr lang="mr-IN"/>
              <a:t>     (Scope of Economic Geography)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315E2-238E-5C4A-800A-18214F3C2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0421" y="1486581"/>
            <a:ext cx="9593036" cy="4798580"/>
          </a:xfrm>
        </p:spPr>
        <p:txBody>
          <a:bodyPr>
            <a:normAutofit fontScale="92500" lnSpcReduction="20000"/>
          </a:bodyPr>
          <a:lstStyle/>
          <a:p>
            <a:endParaRPr lang="mr-IN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आर्थिक भूगोलाचे स्वरूप परिवर्तनशील असल्याने विषयाची</a:t>
            </a:r>
          </a:p>
          <a:p>
            <a:pPr marL="0" indent="0">
              <a:buNone/>
            </a:pPr>
            <a:r>
              <a:rPr lang="mr-IN">
                <a:solidFill>
                  <a:schemeClr val="accent6">
                    <a:lumMod val="50000"/>
                  </a:schemeClr>
                </a:solidFill>
              </a:rPr>
              <a:t> व्याप्ती अतिशय विस्तृत आहे.</a:t>
            </a:r>
          </a:p>
          <a:p>
            <a:pPr marL="0" indent="0">
              <a:buNone/>
            </a:pPr>
            <a:endParaRPr lang="mr-IN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mr-IN">
                <a:solidFill>
                  <a:schemeClr val="accent2">
                    <a:lumMod val="75000"/>
                  </a:schemeClr>
                </a:solidFill>
              </a:rPr>
              <a:t>मानव आणि आर्थिक व्यवसाय यांच्यातील क्रिया-प्रक्रिया </a:t>
            </a:r>
          </a:p>
          <a:p>
            <a:pPr marL="0" indent="0">
              <a:buNone/>
            </a:pPr>
            <a:r>
              <a:rPr lang="mr-IN">
                <a:solidFill>
                  <a:schemeClr val="accent2">
                    <a:lumMod val="75000"/>
                  </a:schemeClr>
                </a:solidFill>
              </a:rPr>
              <a:t> अतिशय क्लिष्ट असतात.</a:t>
            </a:r>
          </a:p>
          <a:p>
            <a:pPr marL="0" indent="0">
              <a:buNone/>
            </a:pPr>
            <a:endParaRPr lang="mr-IN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mr-IN">
                <a:solidFill>
                  <a:srgbClr val="0070C0"/>
                </a:solidFill>
              </a:rPr>
              <a:t>मानवी प्रवृत्ती अस्थिर असल्यामुळे सभोवतालच्या संपदांचा</a:t>
            </a:r>
          </a:p>
          <a:p>
            <a:pPr marL="0" indent="0">
              <a:buNone/>
            </a:pPr>
            <a:r>
              <a:rPr lang="mr-IN">
                <a:solidFill>
                  <a:srgbClr val="0070C0"/>
                </a:solidFill>
              </a:rPr>
              <a:t> विकास प्रत्येक क्षेत्रात, प्रत्येकवेळी डोळसपणे होईल असे म्हणता</a:t>
            </a:r>
          </a:p>
          <a:p>
            <a:pPr marL="0" indent="0">
              <a:buNone/>
            </a:pPr>
            <a:r>
              <a:rPr lang="mr-IN">
                <a:solidFill>
                  <a:srgbClr val="0070C0"/>
                </a:solidFill>
              </a:rPr>
              <a:t> येत नाही, कारण व्यापार वा अर्थकारण यांचे स्वरूप अतिशय </a:t>
            </a:r>
          </a:p>
          <a:p>
            <a:pPr marL="0" indent="0">
              <a:buNone/>
            </a:pPr>
            <a:r>
              <a:rPr lang="mr-IN">
                <a:solidFill>
                  <a:srgbClr val="0070C0"/>
                </a:solidFill>
              </a:rPr>
              <a:t> व्यापक परिणाम करणारे असते.</a:t>
            </a:r>
          </a:p>
          <a:p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87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● प्रस्तावना (Iintroduction)</vt:lpstr>
      <vt:lpstr>● व्याख्या (Definition)</vt:lpstr>
      <vt:lpstr>Continued..</vt:lpstr>
      <vt:lpstr>● आर्थिक भूगोलाचे स्वरूप ..     (Nature of Economic Geography)</vt:lpstr>
      <vt:lpstr>Continued..</vt:lpstr>
      <vt:lpstr>Continued...</vt:lpstr>
      <vt:lpstr>● आर्थिक भूगोलाची व्याप्ती..      (Scope of Economic Geography)</vt:lpstr>
      <vt:lpstr>Continued..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8</cp:revision>
  <dcterms:created xsi:type="dcterms:W3CDTF">2020-08-10T16:38:47Z</dcterms:created>
  <dcterms:modified xsi:type="dcterms:W3CDTF">2023-05-11T09:47:33Z</dcterms:modified>
</cp:coreProperties>
</file>