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9" r:id="rId4"/>
    <p:sldId id="260" r:id="rId5"/>
    <p:sldId id="266" r:id="rId6"/>
    <p:sldId id="265" r:id="rId7"/>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6" d="100"/>
          <a:sy n="56" d="100"/>
        </p:scale>
        <p:origin x="-1500" y="-24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05-Apr-23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EB641B"/>
                </a:solidFill>
                <a:latin typeface="Nirmala UI"/>
                <a:cs typeface="Nirmala U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05-Apr-23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EB641B"/>
                </a:solidFill>
                <a:latin typeface="Nirmala UI"/>
                <a:cs typeface="Nirmala U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05-Apr-23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72668" y="1208532"/>
            <a:ext cx="9144000" cy="2571115"/>
          </a:xfrm>
          <a:custGeom>
            <a:avLst/>
            <a:gdLst/>
            <a:ahLst/>
            <a:cxnLst/>
            <a:rect l="l" t="t" r="r" b="b"/>
            <a:pathLst>
              <a:path w="9144000" h="2571115">
                <a:moveTo>
                  <a:pt x="9144000" y="0"/>
                </a:moveTo>
                <a:lnTo>
                  <a:pt x="0" y="0"/>
                </a:lnTo>
                <a:lnTo>
                  <a:pt x="0" y="2570988"/>
                </a:lnTo>
                <a:lnTo>
                  <a:pt x="9144000" y="2570988"/>
                </a:lnTo>
                <a:lnTo>
                  <a:pt x="9144000" y="0"/>
                </a:lnTo>
                <a:close/>
              </a:path>
            </a:pathLst>
          </a:custGeom>
          <a:solidFill>
            <a:srgbClr val="00B05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400" b="1" i="0">
                <a:solidFill>
                  <a:srgbClr val="EB641B"/>
                </a:solidFill>
                <a:latin typeface="Nirmala UI"/>
                <a:cs typeface="Nirmala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05-Apr-23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05-Apr-23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7264" y="1867966"/>
            <a:ext cx="989329" cy="391160"/>
          </a:xfrm>
          <a:prstGeom prst="rect">
            <a:avLst/>
          </a:prstGeom>
        </p:spPr>
        <p:txBody>
          <a:bodyPr wrap="square" lIns="0" tIns="0" rIns="0" bIns="0">
            <a:spAutoFit/>
          </a:bodyPr>
          <a:lstStyle>
            <a:lvl1pPr>
              <a:defRPr sz="2400" b="1" i="0">
                <a:solidFill>
                  <a:srgbClr val="EB641B"/>
                </a:solidFill>
                <a:latin typeface="Nirmala UI"/>
                <a:cs typeface="Nirmala U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05-Apr-23</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841500" y="1867966"/>
            <a:ext cx="7315199" cy="382156"/>
          </a:xfrm>
          <a:prstGeom prst="rect">
            <a:avLst/>
          </a:prstGeom>
        </p:spPr>
        <p:txBody>
          <a:bodyPr vert="horz" wrap="square" lIns="0" tIns="12700" rIns="0" bIns="0" rtlCol="0">
            <a:spAutoFit/>
          </a:bodyPr>
          <a:lstStyle/>
          <a:p>
            <a:pPr marL="12700">
              <a:lnSpc>
                <a:spcPct val="100000"/>
              </a:lnSpc>
              <a:spcBef>
                <a:spcPts val="100"/>
              </a:spcBef>
              <a:tabLst>
                <a:tab pos="396875" algn="l"/>
              </a:tabLst>
            </a:pPr>
            <a:r>
              <a:rPr sz="2400" b="1" dirty="0">
                <a:solidFill>
                  <a:srgbClr val="EB641B"/>
                </a:solidFill>
                <a:latin typeface="Nirmala UI"/>
                <a:cs typeface="Nirmala UI"/>
              </a:rPr>
              <a:t>  	</a:t>
            </a:r>
            <a:r>
              <a:rPr lang="hi-IN" sz="2400" b="1" dirty="0" smtClean="0">
                <a:solidFill>
                  <a:srgbClr val="EB641B"/>
                </a:solidFill>
                <a:latin typeface="Nirmala UI"/>
                <a:cs typeface="Nirmala UI"/>
              </a:rPr>
              <a:t>संभववाद संकल्पना</a:t>
            </a:r>
            <a:r>
              <a:rPr lang="en-US" sz="2400" b="1" dirty="0" smtClean="0">
                <a:solidFill>
                  <a:srgbClr val="EB641B"/>
                </a:solidFill>
                <a:latin typeface="Nirmala UI"/>
                <a:cs typeface="Nirmala UI"/>
              </a:rPr>
              <a:t> </a:t>
            </a:r>
            <a:r>
              <a:rPr sz="2400" b="1" spc="-10" dirty="0" smtClean="0">
                <a:solidFill>
                  <a:srgbClr val="EB641B"/>
                </a:solidFill>
                <a:latin typeface="Arial"/>
                <a:cs typeface="Arial"/>
              </a:rPr>
              <a:t>(</a:t>
            </a:r>
            <a:r>
              <a:rPr lang="en-US" sz="2400" b="1" spc="20" dirty="0" smtClean="0">
                <a:solidFill>
                  <a:srgbClr val="EB641B"/>
                </a:solidFill>
                <a:latin typeface="Arial"/>
                <a:cs typeface="Arial"/>
              </a:rPr>
              <a:t> Concept of </a:t>
            </a:r>
            <a:r>
              <a:rPr lang="en-US" sz="2400" b="1" spc="20" dirty="0" err="1" smtClean="0">
                <a:solidFill>
                  <a:srgbClr val="EB641B"/>
                </a:solidFill>
                <a:latin typeface="Arial"/>
                <a:cs typeface="Arial"/>
              </a:rPr>
              <a:t>Possibilism</a:t>
            </a:r>
            <a:r>
              <a:rPr sz="2400" b="1" spc="20" dirty="0" smtClean="0">
                <a:solidFill>
                  <a:srgbClr val="EB641B"/>
                </a:solidFill>
                <a:latin typeface="Arial"/>
                <a:cs typeface="Arial"/>
              </a:rPr>
              <a:t>)</a:t>
            </a:r>
            <a:endParaRPr sz="2400" dirty="0">
              <a:latin typeface="Arial"/>
              <a:cs typeface="Arial"/>
            </a:endParaRPr>
          </a:p>
        </p:txBody>
      </p:sp>
      <p:grpSp>
        <p:nvGrpSpPr>
          <p:cNvPr id="4" name="object 4"/>
          <p:cNvGrpSpPr/>
          <p:nvPr/>
        </p:nvGrpSpPr>
        <p:grpSpPr>
          <a:xfrm>
            <a:off x="768095" y="3779520"/>
            <a:ext cx="9149080" cy="2573020"/>
            <a:chOff x="768095" y="3779520"/>
            <a:chExt cx="9149080" cy="2573020"/>
          </a:xfrm>
        </p:grpSpPr>
        <p:sp>
          <p:nvSpPr>
            <p:cNvPr id="5" name="object 5"/>
            <p:cNvSpPr/>
            <p:nvPr/>
          </p:nvSpPr>
          <p:spPr>
            <a:xfrm>
              <a:off x="772667" y="3779520"/>
              <a:ext cx="9144000" cy="2573020"/>
            </a:xfrm>
            <a:custGeom>
              <a:avLst/>
              <a:gdLst/>
              <a:ahLst/>
              <a:cxnLst/>
              <a:rect l="l" t="t" r="r" b="b"/>
              <a:pathLst>
                <a:path w="9144000" h="2573020">
                  <a:moveTo>
                    <a:pt x="9144000" y="0"/>
                  </a:moveTo>
                  <a:lnTo>
                    <a:pt x="0" y="0"/>
                  </a:lnTo>
                  <a:lnTo>
                    <a:pt x="0" y="2572512"/>
                  </a:lnTo>
                  <a:lnTo>
                    <a:pt x="9144000" y="2572512"/>
                  </a:lnTo>
                  <a:lnTo>
                    <a:pt x="9144000" y="0"/>
                  </a:lnTo>
                  <a:close/>
                </a:path>
              </a:pathLst>
            </a:custGeom>
            <a:solidFill>
              <a:srgbClr val="FFFFFF"/>
            </a:solidFill>
          </p:spPr>
          <p:txBody>
            <a:bodyPr wrap="square" lIns="0" tIns="0" rIns="0" bIns="0" rtlCol="0"/>
            <a:lstStyle/>
            <a:p>
              <a:endParaRPr/>
            </a:p>
          </p:txBody>
        </p:sp>
        <p:pic>
          <p:nvPicPr>
            <p:cNvPr id="6" name="object 6"/>
            <p:cNvPicPr/>
            <p:nvPr/>
          </p:nvPicPr>
          <p:blipFill>
            <a:blip r:embed="rId2" cstate="print"/>
            <a:stretch>
              <a:fillRect/>
            </a:stretch>
          </p:blipFill>
          <p:spPr>
            <a:xfrm>
              <a:off x="1272540" y="5667755"/>
              <a:ext cx="4896889" cy="684276"/>
            </a:xfrm>
            <a:prstGeom prst="rect">
              <a:avLst/>
            </a:prstGeom>
          </p:spPr>
        </p:pic>
        <p:sp>
          <p:nvSpPr>
            <p:cNvPr id="7" name="object 7"/>
            <p:cNvSpPr/>
            <p:nvPr/>
          </p:nvSpPr>
          <p:spPr>
            <a:xfrm>
              <a:off x="1258823" y="5663184"/>
              <a:ext cx="3651250" cy="688975"/>
            </a:xfrm>
            <a:custGeom>
              <a:avLst/>
              <a:gdLst/>
              <a:ahLst/>
              <a:cxnLst/>
              <a:rect l="l" t="t" r="r" b="b"/>
              <a:pathLst>
                <a:path w="3651250" h="688975">
                  <a:moveTo>
                    <a:pt x="0" y="0"/>
                  </a:moveTo>
                  <a:lnTo>
                    <a:pt x="7619" y="4571"/>
                  </a:lnTo>
                  <a:lnTo>
                    <a:pt x="2863012" y="688847"/>
                  </a:lnTo>
                  <a:lnTo>
                    <a:pt x="3650743" y="688847"/>
                  </a:lnTo>
                  <a:lnTo>
                    <a:pt x="0" y="0"/>
                  </a:lnTo>
                  <a:close/>
                </a:path>
              </a:pathLst>
            </a:custGeom>
            <a:solidFill>
              <a:srgbClr val="000000"/>
            </a:solidFill>
          </p:spPr>
          <p:txBody>
            <a:bodyPr wrap="square" lIns="0" tIns="0" rIns="0" bIns="0" rtlCol="0"/>
            <a:lstStyle/>
            <a:p>
              <a:endParaRPr/>
            </a:p>
          </p:txBody>
        </p:sp>
        <p:pic>
          <p:nvPicPr>
            <p:cNvPr id="8" name="object 8"/>
            <p:cNvPicPr/>
            <p:nvPr/>
          </p:nvPicPr>
          <p:blipFill>
            <a:blip r:embed="rId3" cstate="print"/>
            <a:stretch>
              <a:fillRect/>
            </a:stretch>
          </p:blipFill>
          <p:spPr>
            <a:xfrm>
              <a:off x="768095" y="5553455"/>
              <a:ext cx="3340608" cy="798576"/>
            </a:xfrm>
            <a:prstGeom prst="rect">
              <a:avLst/>
            </a:prstGeom>
          </p:spPr>
        </p:pic>
        <p:pic>
          <p:nvPicPr>
            <p:cNvPr id="9" name="object 9"/>
            <p:cNvPicPr/>
            <p:nvPr/>
          </p:nvPicPr>
          <p:blipFill>
            <a:blip r:embed="rId4" cstate="print"/>
            <a:stretch>
              <a:fillRect/>
            </a:stretch>
          </p:blipFill>
          <p:spPr>
            <a:xfrm>
              <a:off x="768095" y="5541264"/>
              <a:ext cx="3404616" cy="810768"/>
            </a:xfrm>
            <a:prstGeom prst="rect">
              <a:avLst/>
            </a:prstGeom>
          </p:spPr>
        </p:pic>
      </p:grpSp>
      <p:sp>
        <p:nvSpPr>
          <p:cNvPr id="10" name="object 10"/>
          <p:cNvSpPr txBox="1"/>
          <p:nvPr/>
        </p:nvSpPr>
        <p:spPr>
          <a:xfrm>
            <a:off x="5627610" y="3503172"/>
            <a:ext cx="3141980" cy="993221"/>
          </a:xfrm>
          <a:prstGeom prst="rect">
            <a:avLst/>
          </a:prstGeom>
        </p:spPr>
        <p:txBody>
          <a:bodyPr vert="horz" wrap="square" lIns="0" tIns="13335" rIns="0" bIns="0" rtlCol="0">
            <a:spAutoFit/>
          </a:bodyPr>
          <a:lstStyle/>
          <a:p>
            <a:pPr algn="ctr">
              <a:lnSpc>
                <a:spcPts val="1855"/>
              </a:lnSpc>
            </a:pPr>
            <a:r>
              <a:rPr lang="en-US" sz="2000" b="1" spc="-25" dirty="0" smtClean="0">
                <a:solidFill>
                  <a:srgbClr val="0070C0"/>
                </a:solidFill>
                <a:latin typeface="Arial"/>
                <a:cs typeface="Arial"/>
              </a:rPr>
              <a:t>Dr.</a:t>
            </a:r>
            <a:r>
              <a:rPr lang="en-US" sz="2000" b="1" spc="-20" dirty="0" smtClean="0">
                <a:solidFill>
                  <a:srgbClr val="0070C0"/>
                </a:solidFill>
                <a:latin typeface="Arial"/>
                <a:cs typeface="Arial"/>
              </a:rPr>
              <a:t> </a:t>
            </a:r>
            <a:r>
              <a:rPr lang="en-US" sz="2000" b="1" spc="-20" dirty="0" err="1" smtClean="0">
                <a:solidFill>
                  <a:srgbClr val="0070C0"/>
                </a:solidFill>
                <a:latin typeface="Arial"/>
                <a:cs typeface="Arial"/>
              </a:rPr>
              <a:t>Maulana</a:t>
            </a:r>
            <a:r>
              <a:rPr lang="en-US" sz="2000" b="1" spc="-20" dirty="0" smtClean="0">
                <a:solidFill>
                  <a:srgbClr val="0070C0"/>
                </a:solidFill>
                <a:latin typeface="Arial"/>
                <a:cs typeface="Arial"/>
              </a:rPr>
              <a:t> </a:t>
            </a:r>
            <a:r>
              <a:rPr lang="en-US" sz="2000" b="1" spc="-20" dirty="0" err="1" smtClean="0">
                <a:solidFill>
                  <a:srgbClr val="0070C0"/>
                </a:solidFill>
                <a:latin typeface="Arial"/>
                <a:cs typeface="Arial"/>
              </a:rPr>
              <a:t>Sayed</a:t>
            </a:r>
            <a:endParaRPr lang="en-US" sz="2000" dirty="0" smtClean="0">
              <a:latin typeface="Arial"/>
              <a:cs typeface="Arial"/>
            </a:endParaRPr>
          </a:p>
          <a:p>
            <a:pPr algn="ctr">
              <a:lnSpc>
                <a:spcPts val="1855"/>
              </a:lnSpc>
            </a:pPr>
            <a:r>
              <a:rPr sz="1600" b="1" spc="-25" dirty="0" smtClean="0">
                <a:solidFill>
                  <a:srgbClr val="0070C0"/>
                </a:solidFill>
                <a:latin typeface="Arial"/>
                <a:cs typeface="Arial"/>
              </a:rPr>
              <a:t>Dept</a:t>
            </a:r>
            <a:r>
              <a:rPr sz="1600" b="1" spc="-25" dirty="0">
                <a:solidFill>
                  <a:srgbClr val="0070C0"/>
                </a:solidFill>
                <a:latin typeface="Arial"/>
                <a:cs typeface="Arial"/>
              </a:rPr>
              <a:t>.</a:t>
            </a:r>
            <a:r>
              <a:rPr sz="1600" b="1" spc="-20" dirty="0">
                <a:solidFill>
                  <a:srgbClr val="0070C0"/>
                </a:solidFill>
                <a:latin typeface="Arial"/>
                <a:cs typeface="Arial"/>
              </a:rPr>
              <a:t> </a:t>
            </a:r>
            <a:r>
              <a:rPr sz="1600" b="1" spc="10" dirty="0">
                <a:solidFill>
                  <a:srgbClr val="0070C0"/>
                </a:solidFill>
                <a:latin typeface="Arial"/>
                <a:cs typeface="Arial"/>
              </a:rPr>
              <a:t>of</a:t>
            </a:r>
            <a:r>
              <a:rPr sz="1600" b="1" spc="-35" dirty="0">
                <a:solidFill>
                  <a:srgbClr val="0070C0"/>
                </a:solidFill>
                <a:latin typeface="Arial"/>
                <a:cs typeface="Arial"/>
              </a:rPr>
              <a:t> </a:t>
            </a:r>
            <a:r>
              <a:rPr lang="en-US" sz="1600" b="1" spc="-110" dirty="0" smtClean="0">
                <a:solidFill>
                  <a:srgbClr val="0070C0"/>
                </a:solidFill>
                <a:latin typeface="Arial"/>
                <a:cs typeface="Arial"/>
              </a:rPr>
              <a:t>Geography</a:t>
            </a:r>
            <a:endParaRPr sz="1600" dirty="0">
              <a:latin typeface="Arial"/>
              <a:cs typeface="Arial"/>
            </a:endParaRPr>
          </a:p>
          <a:p>
            <a:pPr marL="12700" marR="5080" indent="635" algn="ctr">
              <a:lnSpc>
                <a:spcPct val="100000"/>
              </a:lnSpc>
            </a:pPr>
            <a:r>
              <a:rPr lang="en-US" sz="1600" b="1" spc="15" dirty="0" smtClean="0">
                <a:solidFill>
                  <a:srgbClr val="0070C0"/>
                </a:solidFill>
                <a:latin typeface="Arial"/>
                <a:cs typeface="Arial"/>
              </a:rPr>
              <a:t>Swami </a:t>
            </a:r>
            <a:r>
              <a:rPr lang="en-US" sz="1600" b="1" spc="15" dirty="0" err="1" smtClean="0">
                <a:solidFill>
                  <a:srgbClr val="0070C0"/>
                </a:solidFill>
                <a:latin typeface="Arial"/>
                <a:cs typeface="Arial"/>
              </a:rPr>
              <a:t>Vivekanand</a:t>
            </a:r>
            <a:r>
              <a:rPr lang="en-US" sz="1600" b="1" spc="15" dirty="0" smtClean="0">
                <a:solidFill>
                  <a:srgbClr val="0070C0"/>
                </a:solidFill>
                <a:latin typeface="Arial"/>
                <a:cs typeface="Arial"/>
              </a:rPr>
              <a:t> </a:t>
            </a:r>
            <a:r>
              <a:rPr sz="1600" b="1" spc="45" dirty="0" err="1" smtClean="0">
                <a:solidFill>
                  <a:srgbClr val="0070C0"/>
                </a:solidFill>
                <a:latin typeface="Arial"/>
                <a:cs typeface="Arial"/>
              </a:rPr>
              <a:t>Mahavidyalaya,</a:t>
            </a:r>
            <a:r>
              <a:rPr lang="en-US" sz="1600" b="1" spc="5" dirty="0" err="1" smtClean="0">
                <a:solidFill>
                  <a:srgbClr val="0070C0"/>
                </a:solidFill>
                <a:latin typeface="Arial"/>
                <a:cs typeface="Arial"/>
              </a:rPr>
              <a:t>Mukramabad</a:t>
            </a:r>
            <a:endParaRPr sz="16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72667" y="1207008"/>
            <a:ext cx="9142730" cy="2573020"/>
            <a:chOff x="772667" y="1207008"/>
            <a:chExt cx="9142730" cy="2573020"/>
          </a:xfrm>
        </p:grpSpPr>
        <p:pic>
          <p:nvPicPr>
            <p:cNvPr id="3" name="object 3"/>
            <p:cNvPicPr/>
            <p:nvPr/>
          </p:nvPicPr>
          <p:blipFill>
            <a:blip r:embed="rId2" cstate="print"/>
            <a:stretch>
              <a:fillRect/>
            </a:stretch>
          </p:blipFill>
          <p:spPr>
            <a:xfrm>
              <a:off x="772667" y="1207008"/>
              <a:ext cx="9142476" cy="2572512"/>
            </a:xfrm>
            <a:prstGeom prst="rect">
              <a:avLst/>
            </a:prstGeom>
          </p:spPr>
        </p:pic>
        <p:pic>
          <p:nvPicPr>
            <p:cNvPr id="4" name="object 4"/>
            <p:cNvPicPr/>
            <p:nvPr/>
          </p:nvPicPr>
          <p:blipFill>
            <a:blip r:embed="rId3" cstate="print"/>
            <a:stretch>
              <a:fillRect/>
            </a:stretch>
          </p:blipFill>
          <p:spPr>
            <a:xfrm>
              <a:off x="772667" y="1208532"/>
              <a:ext cx="9142476" cy="821436"/>
            </a:xfrm>
            <a:prstGeom prst="rect">
              <a:avLst/>
            </a:prstGeom>
          </p:spPr>
        </p:pic>
      </p:grpSp>
      <p:sp>
        <p:nvSpPr>
          <p:cNvPr id="6" name="object 6"/>
          <p:cNvSpPr txBox="1"/>
          <p:nvPr/>
        </p:nvSpPr>
        <p:spPr>
          <a:xfrm>
            <a:off x="1612900" y="2029968"/>
            <a:ext cx="6629400" cy="382156"/>
          </a:xfrm>
          <a:prstGeom prst="rect">
            <a:avLst/>
          </a:prstGeom>
        </p:spPr>
        <p:txBody>
          <a:bodyPr vert="horz" wrap="square" lIns="0" tIns="12700" rIns="0" bIns="0" rtlCol="0">
            <a:spAutoFit/>
          </a:bodyPr>
          <a:lstStyle/>
          <a:p>
            <a:pPr marL="12700">
              <a:lnSpc>
                <a:spcPct val="100000"/>
              </a:lnSpc>
              <a:spcBef>
                <a:spcPts val="100"/>
              </a:spcBef>
              <a:tabLst>
                <a:tab pos="396875" algn="l"/>
              </a:tabLst>
            </a:pPr>
            <a:r>
              <a:rPr sz="1800" b="1" dirty="0">
                <a:solidFill>
                  <a:srgbClr val="7030A0"/>
                </a:solidFill>
                <a:latin typeface="Nirmala UI"/>
                <a:cs typeface="Nirmala UI"/>
              </a:rPr>
              <a:t> 	</a:t>
            </a:r>
            <a:r>
              <a:rPr lang="en-US" sz="2400" b="1" dirty="0" err="1" smtClean="0">
                <a:solidFill>
                  <a:srgbClr val="EB641B"/>
                </a:solidFill>
                <a:latin typeface="Nirmala UI"/>
                <a:cs typeface="Nirmala UI"/>
              </a:rPr>
              <a:t>संभववाद</a:t>
            </a:r>
            <a:r>
              <a:rPr lang="en-US" sz="2400" b="1" dirty="0" smtClean="0">
                <a:solidFill>
                  <a:srgbClr val="EB641B"/>
                </a:solidFill>
                <a:latin typeface="Nirmala UI"/>
                <a:cs typeface="Nirmala UI"/>
              </a:rPr>
              <a:t> </a:t>
            </a:r>
            <a:r>
              <a:rPr lang="en-US" sz="2400" b="1" dirty="0" err="1" smtClean="0">
                <a:solidFill>
                  <a:srgbClr val="EB641B"/>
                </a:solidFill>
                <a:latin typeface="Nirmala UI"/>
                <a:cs typeface="Nirmala UI"/>
              </a:rPr>
              <a:t>संकल्पना</a:t>
            </a:r>
            <a:r>
              <a:rPr lang="en-US" sz="2400" b="1" dirty="0" smtClean="0">
                <a:solidFill>
                  <a:srgbClr val="EB641B"/>
                </a:solidFill>
                <a:latin typeface="Nirmala UI"/>
                <a:cs typeface="Nirmala UI"/>
              </a:rPr>
              <a:t> </a:t>
            </a:r>
            <a:r>
              <a:rPr lang="en-US" sz="2400" b="1" spc="-10" dirty="0" smtClean="0">
                <a:solidFill>
                  <a:srgbClr val="EB641B"/>
                </a:solidFill>
                <a:latin typeface="Arial"/>
                <a:cs typeface="Arial"/>
              </a:rPr>
              <a:t>(</a:t>
            </a:r>
            <a:r>
              <a:rPr lang="en-US" sz="2400" b="1" spc="20" dirty="0" smtClean="0">
                <a:solidFill>
                  <a:srgbClr val="EB641B"/>
                </a:solidFill>
                <a:latin typeface="Arial"/>
                <a:cs typeface="Arial"/>
              </a:rPr>
              <a:t> Concept of </a:t>
            </a:r>
            <a:r>
              <a:rPr lang="en-US" sz="2400" b="1" spc="20" dirty="0" err="1" smtClean="0">
                <a:solidFill>
                  <a:srgbClr val="EB641B"/>
                </a:solidFill>
                <a:latin typeface="Arial"/>
                <a:cs typeface="Arial"/>
              </a:rPr>
              <a:t>Possibilism</a:t>
            </a:r>
            <a:r>
              <a:rPr lang="en-US" sz="2400" b="1" spc="20" dirty="0" smtClean="0">
                <a:solidFill>
                  <a:srgbClr val="EB641B"/>
                </a:solidFill>
                <a:latin typeface="Arial"/>
                <a:cs typeface="Arial"/>
              </a:rPr>
              <a:t>)</a:t>
            </a:r>
            <a:endParaRPr lang="en-US" sz="2400" dirty="0">
              <a:latin typeface="Arial"/>
              <a:cs typeface="Arial"/>
            </a:endParaRPr>
          </a:p>
        </p:txBody>
      </p:sp>
      <p:sp>
        <p:nvSpPr>
          <p:cNvPr id="8" name="object 8"/>
          <p:cNvSpPr txBox="1"/>
          <p:nvPr/>
        </p:nvSpPr>
        <p:spPr>
          <a:xfrm>
            <a:off x="772667" y="2648178"/>
            <a:ext cx="9142476" cy="2506455"/>
          </a:xfrm>
          <a:prstGeom prst="rect">
            <a:avLst/>
          </a:prstGeom>
        </p:spPr>
        <p:txBody>
          <a:bodyPr vert="horz" wrap="square" lIns="0" tIns="13335" rIns="0" bIns="0" rtlCol="0">
            <a:spAutoFit/>
          </a:bodyPr>
          <a:lstStyle/>
          <a:p>
            <a:pPr marL="12700" marR="5080" indent="685800" algn="just">
              <a:lnSpc>
                <a:spcPct val="150000"/>
              </a:lnSpc>
              <a:spcBef>
                <a:spcPts val="105"/>
              </a:spcBef>
            </a:pPr>
            <a:r>
              <a:rPr lang="hi-IN" b="1" spc="-290" dirty="0">
                <a:latin typeface="Nirmala UI"/>
                <a:cs typeface="Nirmala UI"/>
              </a:rPr>
              <a:t>निसर्ग मानवापेक्षा श्रेष्ठ असून मानव निसर्गाचा दास आहे. ही मध्यवर्ती कल्पना असलेल्या निसर्गप्रभाववाद या संकल्पनेचे महत्व २० व्या शतकात कमी होवू लागले. कारण बुद्धी, कौशल्य, प्रयत्न, दूरदृष्टी, शास्त्रीय व तांत्रिक ज्ञानाच्या आधारे औद्योगिक, सांस्कृतिक, सामाजिक, आर्थिक विकास घडवून आणणाऱ्या मानवाला आपण निसर्गाचे दास आहोत हे मान्य नव्हते. खरे तर </a:t>
            </a:r>
            <a:r>
              <a:rPr lang="en-US" b="1" spc="-290" dirty="0" smtClean="0">
                <a:latin typeface="Nirmala UI"/>
                <a:cs typeface="Nirmala UI"/>
              </a:rPr>
              <a:t> </a:t>
            </a:r>
            <a:r>
              <a:rPr lang="hi-IN" b="1" spc="-290" dirty="0" smtClean="0">
                <a:latin typeface="Nirmala UI"/>
                <a:cs typeface="Nirmala UI"/>
              </a:rPr>
              <a:t>जोपर्यंत </a:t>
            </a:r>
            <a:r>
              <a:rPr lang="hi-IN" b="1" spc="-290" dirty="0">
                <a:latin typeface="Nirmala UI"/>
                <a:cs typeface="Nirmala UI"/>
              </a:rPr>
              <a:t>मानव अज्ञानी आहे तोपर्यंतच निसर्ग प्रभाववाद संकल्पना जिवंत राहू शकते. मानव निसर्गाचा दास आहे हे स्वीकार करणे हे अज्ञानाचे द्योतक आहे. </a:t>
            </a:r>
            <a:r>
              <a:rPr lang="hi-IN" b="1" spc="-290" dirty="0" smtClean="0">
                <a:latin typeface="Nirmala UI"/>
                <a:cs typeface="Nirmala UI"/>
              </a:rPr>
              <a:t>मानव जसजसा </a:t>
            </a:r>
            <a:r>
              <a:rPr lang="hi-IN" b="1" spc="-290" dirty="0">
                <a:latin typeface="Nirmala UI"/>
                <a:cs typeface="Nirmala UI"/>
              </a:rPr>
              <a:t>सज्ञानी व सुसंस्कृत होत जाईल तसतसा त्यांच्यावरील नैसर्गिक पर्यावरणाचा प्रभाव कमी कमी होत जातो. त्यामुळे निसर्गातील मानवाचे महत्व वाढू लागते व </a:t>
            </a:r>
            <a:r>
              <a:rPr lang="en-US" b="1" spc="-290" dirty="0" smtClean="0">
                <a:latin typeface="Nirmala UI"/>
                <a:cs typeface="Nirmala UI"/>
              </a:rPr>
              <a:t> </a:t>
            </a:r>
            <a:r>
              <a:rPr lang="hi-IN" b="1" spc="-290" dirty="0" smtClean="0">
                <a:latin typeface="Nirmala UI"/>
                <a:cs typeface="Nirmala UI"/>
              </a:rPr>
              <a:t>तो </a:t>
            </a:r>
            <a:r>
              <a:rPr lang="hi-IN" b="1" spc="-290" dirty="0">
                <a:latin typeface="Nirmala UI"/>
                <a:cs typeface="Nirmala UI"/>
              </a:rPr>
              <a:t>आपले श्रेष्ठत्व सिद्ध करतो</a:t>
            </a:r>
            <a:r>
              <a:rPr lang="hi-IN" b="1" spc="-290" dirty="0" smtClean="0">
                <a:latin typeface="Nirmala UI"/>
                <a:cs typeface="Nirmala UI"/>
              </a:rPr>
              <a:t>.</a:t>
            </a:r>
            <a:r>
              <a:rPr lang="en-US" b="1" spc="-290" dirty="0" smtClean="0">
                <a:latin typeface="Nirmala UI"/>
                <a:cs typeface="Nirmala UI"/>
              </a:rPr>
              <a:t> </a:t>
            </a:r>
            <a:endParaRPr sz="1800" dirty="0">
              <a:latin typeface="Nirmala UI"/>
              <a:cs typeface="Nirmala U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72667" y="1207008"/>
            <a:ext cx="9142730" cy="5145405"/>
            <a:chOff x="772667" y="1207008"/>
            <a:chExt cx="9142730" cy="5145405"/>
          </a:xfrm>
        </p:grpSpPr>
        <p:pic>
          <p:nvPicPr>
            <p:cNvPr id="3" name="object 3"/>
            <p:cNvPicPr/>
            <p:nvPr/>
          </p:nvPicPr>
          <p:blipFill>
            <a:blip r:embed="rId2" cstate="print"/>
            <a:stretch>
              <a:fillRect/>
            </a:stretch>
          </p:blipFill>
          <p:spPr>
            <a:xfrm>
              <a:off x="772667" y="1207008"/>
              <a:ext cx="9142476" cy="2572512"/>
            </a:xfrm>
            <a:prstGeom prst="rect">
              <a:avLst/>
            </a:prstGeom>
          </p:spPr>
        </p:pic>
        <p:pic>
          <p:nvPicPr>
            <p:cNvPr id="4" name="object 4"/>
            <p:cNvPicPr/>
            <p:nvPr/>
          </p:nvPicPr>
          <p:blipFill>
            <a:blip r:embed="rId3" cstate="print"/>
            <a:stretch>
              <a:fillRect/>
            </a:stretch>
          </p:blipFill>
          <p:spPr>
            <a:xfrm>
              <a:off x="774191" y="3779519"/>
              <a:ext cx="9140952" cy="2572512"/>
            </a:xfrm>
            <a:prstGeom prst="rect">
              <a:avLst/>
            </a:prstGeom>
          </p:spPr>
        </p:pic>
      </p:grpSp>
      <p:sp>
        <p:nvSpPr>
          <p:cNvPr id="5" name="object 5"/>
          <p:cNvSpPr txBox="1"/>
          <p:nvPr/>
        </p:nvSpPr>
        <p:spPr>
          <a:xfrm>
            <a:off x="1842007" y="2493264"/>
            <a:ext cx="7005320" cy="3365024"/>
          </a:xfrm>
          <a:prstGeom prst="rect">
            <a:avLst/>
          </a:prstGeom>
        </p:spPr>
        <p:txBody>
          <a:bodyPr vert="horz" wrap="square" lIns="0" tIns="12700" rIns="0" bIns="0" rtlCol="0">
            <a:spAutoFit/>
          </a:bodyPr>
          <a:lstStyle/>
          <a:p>
            <a:pPr marL="12700">
              <a:lnSpc>
                <a:spcPct val="100000"/>
              </a:lnSpc>
              <a:spcBef>
                <a:spcPts val="100"/>
              </a:spcBef>
              <a:tabLst>
                <a:tab pos="412750" algn="l"/>
                <a:tab pos="1198245" algn="l"/>
              </a:tabLst>
            </a:pPr>
            <a:r>
              <a:rPr sz="1800" dirty="0">
                <a:solidFill>
                  <a:srgbClr val="C00000"/>
                </a:solidFill>
                <a:latin typeface="Calibri"/>
                <a:cs typeface="Calibri"/>
              </a:rPr>
              <a:t>	</a:t>
            </a:r>
            <a:r>
              <a:rPr lang="hi-IN" b="1" spc="-25" dirty="0">
                <a:solidFill>
                  <a:srgbClr val="C00000"/>
                </a:solidFill>
                <a:latin typeface="Nirmala UI"/>
                <a:cs typeface="Nirmala UI"/>
              </a:rPr>
              <a:t> </a:t>
            </a:r>
            <a:r>
              <a:rPr lang="hi-IN" sz="2800" b="1" spc="-25" dirty="0">
                <a:solidFill>
                  <a:srgbClr val="00B0F0"/>
                </a:solidFill>
                <a:latin typeface="Nirmala UI"/>
                <a:cs typeface="Nirmala UI"/>
              </a:rPr>
              <a:t>संभववाद संकल्पनेचा अर्थ : </a:t>
            </a:r>
            <a:endParaRPr lang="en-US" sz="2800" b="1" spc="-25" dirty="0" smtClean="0">
              <a:solidFill>
                <a:srgbClr val="00B0F0"/>
              </a:solidFill>
              <a:latin typeface="Nirmala UI"/>
              <a:cs typeface="Nirmala UI"/>
            </a:endParaRPr>
          </a:p>
          <a:p>
            <a:pPr marL="12700" algn="just">
              <a:lnSpc>
                <a:spcPct val="150000"/>
              </a:lnSpc>
              <a:spcBef>
                <a:spcPts val="100"/>
              </a:spcBef>
              <a:tabLst>
                <a:tab pos="412750" algn="l"/>
                <a:tab pos="1198245" algn="l"/>
              </a:tabLst>
            </a:pPr>
            <a:r>
              <a:rPr lang="hi-IN" spc="-25" dirty="0" smtClean="0">
                <a:solidFill>
                  <a:srgbClr val="C00000"/>
                </a:solidFill>
                <a:latin typeface="Nirmala UI"/>
                <a:cs typeface="Nirmala UI"/>
              </a:rPr>
              <a:t>संभववाद </a:t>
            </a:r>
            <a:r>
              <a:rPr lang="hi-IN" spc="-25" dirty="0">
                <a:solidFill>
                  <a:srgbClr val="C00000"/>
                </a:solidFill>
                <a:latin typeface="Nirmala UI"/>
                <a:cs typeface="Nirmala UI"/>
              </a:rPr>
              <a:t>ही संकल्पना 'शक्यतावाद' 'मानववाद' या नावानेही ओळखली जाते. फ्रांसमध्ये ही संकल्पना उदयाला आलेली असल्यामुळे ती 'भूगोलातील फ्रेंच विचारसरणी' (</a:t>
            </a:r>
            <a:r>
              <a:rPr lang="en-US" spc="-25" dirty="0">
                <a:solidFill>
                  <a:srgbClr val="C00000"/>
                </a:solidFill>
                <a:latin typeface="Nirmala UI"/>
                <a:cs typeface="Nirmala UI"/>
              </a:rPr>
              <a:t>French school of Geography) </a:t>
            </a:r>
            <a:r>
              <a:rPr lang="hi-IN" spc="-25" dirty="0">
                <a:solidFill>
                  <a:srgbClr val="C00000"/>
                </a:solidFill>
                <a:latin typeface="Nirmala UI"/>
                <a:cs typeface="Nirmala UI"/>
              </a:rPr>
              <a:t>या नावानेही ओळखली जाते. संभववाद या विचारसरणीचा जन्मदाता फ्रेंच भूगोलतत्ववेत्ता विदाल-दि-ला-ब्लाश असून जीन ब्रुन्स, डिमॉजिऑन, फेबर, सॉवर, बोमेन इत्यादी फ्रेंच व अमेरिकन भूगोल तज्ञांनी या विचारसरणीचा विकास केला. या विचारसरणीसाठी </a:t>
            </a:r>
            <a:r>
              <a:rPr lang="en-US" spc="-25" dirty="0" err="1">
                <a:solidFill>
                  <a:srgbClr val="C00000"/>
                </a:solidFill>
                <a:latin typeface="Nirmala UI"/>
                <a:cs typeface="Nirmala UI"/>
              </a:rPr>
              <a:t>Possibilism</a:t>
            </a:r>
            <a:r>
              <a:rPr lang="en-US" spc="-25" dirty="0">
                <a:solidFill>
                  <a:srgbClr val="C00000"/>
                </a:solidFill>
                <a:latin typeface="Nirmala UI"/>
                <a:cs typeface="Nirmala UI"/>
              </a:rPr>
              <a:t> </a:t>
            </a:r>
            <a:r>
              <a:rPr lang="hi-IN" spc="-25" dirty="0">
                <a:solidFill>
                  <a:srgbClr val="C00000"/>
                </a:solidFill>
                <a:latin typeface="Nirmala UI"/>
                <a:cs typeface="Nirmala UI"/>
              </a:rPr>
              <a:t>हा शब्दप्रयोग सर्वप्रथम फेबर या भूगोलतज्ञाने केला.</a:t>
            </a:r>
            <a:endParaRPr sz="1800" dirty="0">
              <a:latin typeface="Nirmala UI"/>
              <a:cs typeface="Nirmala U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11341" y="3639009"/>
            <a:ext cx="3023870" cy="384175"/>
          </a:xfrm>
          <a:prstGeom prst="rect">
            <a:avLst/>
          </a:prstGeom>
        </p:spPr>
        <p:txBody>
          <a:bodyPr vert="horz" wrap="square" lIns="0" tIns="55244" rIns="0" bIns="0" rtlCol="0">
            <a:spAutoFit/>
          </a:bodyPr>
          <a:lstStyle/>
          <a:p>
            <a:pPr>
              <a:lnSpc>
                <a:spcPct val="100000"/>
              </a:lnSpc>
              <a:spcBef>
                <a:spcPts val="434"/>
              </a:spcBef>
              <a:tabLst>
                <a:tab pos="2093595" algn="l"/>
                <a:tab pos="3023235" algn="l"/>
              </a:tabLst>
            </a:pPr>
            <a:r>
              <a:rPr sz="1800" b="1" dirty="0">
                <a:latin typeface="Nirmala UI"/>
                <a:cs typeface="Nirmala UI"/>
              </a:rPr>
              <a:t> 	े	े</a:t>
            </a:r>
            <a:endParaRPr sz="1800">
              <a:latin typeface="Nirmala UI"/>
              <a:cs typeface="Nirmala UI"/>
            </a:endParaRPr>
          </a:p>
        </p:txBody>
      </p:sp>
      <p:sp>
        <p:nvSpPr>
          <p:cNvPr id="3" name="object 3"/>
          <p:cNvSpPr/>
          <p:nvPr/>
        </p:nvSpPr>
        <p:spPr>
          <a:xfrm>
            <a:off x="772668" y="3779520"/>
            <a:ext cx="9144000" cy="2573020"/>
          </a:xfrm>
          <a:custGeom>
            <a:avLst/>
            <a:gdLst/>
            <a:ahLst/>
            <a:cxnLst/>
            <a:rect l="l" t="t" r="r" b="b"/>
            <a:pathLst>
              <a:path w="9144000" h="2573020">
                <a:moveTo>
                  <a:pt x="9144000" y="0"/>
                </a:moveTo>
                <a:lnTo>
                  <a:pt x="0" y="0"/>
                </a:lnTo>
                <a:lnTo>
                  <a:pt x="0" y="2572512"/>
                </a:lnTo>
                <a:lnTo>
                  <a:pt x="9144000" y="2572512"/>
                </a:lnTo>
                <a:lnTo>
                  <a:pt x="9144000" y="0"/>
                </a:lnTo>
                <a:close/>
              </a:path>
            </a:pathLst>
          </a:custGeom>
          <a:solidFill>
            <a:srgbClr val="FFFFFF"/>
          </a:solidFill>
        </p:spPr>
        <p:txBody>
          <a:bodyPr wrap="square" lIns="0" tIns="0" rIns="0" bIns="0" rtlCol="0"/>
          <a:lstStyle/>
          <a:p>
            <a:endParaRPr/>
          </a:p>
        </p:txBody>
      </p:sp>
      <p:sp>
        <p:nvSpPr>
          <p:cNvPr id="4" name="object 4"/>
          <p:cNvSpPr txBox="1"/>
          <p:nvPr/>
        </p:nvSpPr>
        <p:spPr>
          <a:xfrm>
            <a:off x="1908534" y="2038502"/>
            <a:ext cx="7079615" cy="4570482"/>
          </a:xfrm>
          <a:prstGeom prst="rect">
            <a:avLst/>
          </a:prstGeom>
        </p:spPr>
        <p:txBody>
          <a:bodyPr vert="horz" wrap="square" lIns="0" tIns="12700" rIns="0" bIns="0" rtlCol="0">
            <a:spAutoFit/>
          </a:bodyPr>
          <a:lstStyle/>
          <a:p>
            <a:pPr marL="12700" algn="just">
              <a:lnSpc>
                <a:spcPct val="100000"/>
              </a:lnSpc>
              <a:spcBef>
                <a:spcPts val="100"/>
              </a:spcBef>
            </a:pPr>
            <a:r>
              <a:rPr lang="en-US" sz="2000" b="1" spc="-30" dirty="0" smtClean="0">
                <a:solidFill>
                  <a:srgbClr val="FF0000"/>
                </a:solidFill>
                <a:latin typeface="Nirmala UI"/>
                <a:cs typeface="Nirmala UI"/>
              </a:rPr>
              <a:t>1. </a:t>
            </a:r>
            <a:r>
              <a:rPr lang="hi-IN" sz="2000" b="1" spc="-30" dirty="0" smtClean="0">
                <a:solidFill>
                  <a:srgbClr val="FF0000"/>
                </a:solidFill>
                <a:latin typeface="Nirmala UI"/>
                <a:cs typeface="Nirmala UI"/>
              </a:rPr>
              <a:t>विदाल-दि-ला-ब्लाश</a:t>
            </a:r>
            <a:r>
              <a:rPr lang="en-US" sz="2000" b="1" spc="-30" dirty="0" smtClean="0">
                <a:solidFill>
                  <a:srgbClr val="FF0000"/>
                </a:solidFill>
                <a:latin typeface="Nirmala UI"/>
                <a:cs typeface="Nirmala UI"/>
              </a:rPr>
              <a:t> :-</a:t>
            </a:r>
          </a:p>
          <a:p>
            <a:pPr marL="12700" algn="just">
              <a:lnSpc>
                <a:spcPct val="100000"/>
              </a:lnSpc>
              <a:spcBef>
                <a:spcPts val="100"/>
              </a:spcBef>
            </a:pPr>
            <a:r>
              <a:rPr lang="en-US" b="1" spc="-30" dirty="0" smtClean="0">
                <a:latin typeface="Nirmala UI"/>
                <a:cs typeface="Nirmala UI"/>
              </a:rPr>
              <a:t>	</a:t>
            </a:r>
            <a:r>
              <a:rPr lang="hi-IN" spc="-30" dirty="0" smtClean="0">
                <a:latin typeface="Nirmala UI"/>
                <a:cs typeface="Nirmala UI"/>
              </a:rPr>
              <a:t>विदाल-दि-ला-ब्लाश </a:t>
            </a:r>
            <a:r>
              <a:rPr lang="hi-IN" spc="-30" dirty="0">
                <a:latin typeface="Nirmala UI"/>
                <a:cs typeface="Nirmala UI"/>
              </a:rPr>
              <a:t>हे संभववादाचे जन्मदाते आहेत.निसर्ग संभावना किंवा शक्यता (</a:t>
            </a:r>
            <a:r>
              <a:rPr lang="en-US" spc="-30" dirty="0">
                <a:latin typeface="Nirmala UI"/>
                <a:cs typeface="Nirmala UI"/>
              </a:rPr>
              <a:t>Possibilities) </a:t>
            </a:r>
            <a:r>
              <a:rPr lang="hi-IN" spc="-30" dirty="0">
                <a:latin typeface="Nirmala UI"/>
                <a:cs typeface="Nirmala UI"/>
              </a:rPr>
              <a:t>निर्माण करतो. निसर्गाने निर्माण केलेल्या या संभावनांचा स्वामी मानवच असून तो आपल्या इच्छेनुसार आणि आवडीनुसार त्याचा वापर करून घेतो. निसर्ग आणि मानव यांचे परस्पर संबंध सतत बदलत असतात</a:t>
            </a:r>
            <a:r>
              <a:rPr lang="hi-IN" spc="-30" dirty="0" smtClean="0">
                <a:latin typeface="Nirmala UI"/>
                <a:cs typeface="Nirmala UI"/>
              </a:rPr>
              <a:t>.</a:t>
            </a:r>
            <a:endParaRPr lang="en-US" spc="-30" dirty="0" smtClean="0">
              <a:latin typeface="Nirmala UI"/>
              <a:cs typeface="Nirmala UI"/>
            </a:endParaRPr>
          </a:p>
          <a:p>
            <a:pPr marL="12700" algn="just">
              <a:spcBef>
                <a:spcPts val="100"/>
              </a:spcBef>
            </a:pPr>
            <a:r>
              <a:rPr lang="en-US" sz="2000" b="1" spc="-30" dirty="0" smtClean="0">
                <a:solidFill>
                  <a:srgbClr val="FF0000"/>
                </a:solidFill>
                <a:latin typeface="Nirmala UI"/>
                <a:cs typeface="Nirmala UI"/>
              </a:rPr>
              <a:t>2. </a:t>
            </a:r>
            <a:r>
              <a:rPr lang="hi-IN" sz="2000" b="1" dirty="0" smtClean="0">
                <a:solidFill>
                  <a:srgbClr val="FF0000"/>
                </a:solidFill>
                <a:latin typeface="Nirmala UI"/>
                <a:cs typeface="Nirmala UI"/>
              </a:rPr>
              <a:t>फेबर</a:t>
            </a:r>
            <a:r>
              <a:rPr lang="en-US" sz="2000" b="1" spc="-30" dirty="0" smtClean="0">
                <a:solidFill>
                  <a:srgbClr val="FF0000"/>
                </a:solidFill>
                <a:latin typeface="Nirmala UI"/>
                <a:cs typeface="Nirmala UI"/>
              </a:rPr>
              <a:t> :-</a:t>
            </a:r>
          </a:p>
          <a:p>
            <a:pPr marL="12700" algn="just">
              <a:lnSpc>
                <a:spcPct val="100000"/>
              </a:lnSpc>
              <a:spcBef>
                <a:spcPts val="100"/>
              </a:spcBef>
            </a:pPr>
            <a:r>
              <a:rPr lang="en-US" dirty="0" smtClean="0">
                <a:latin typeface="Nirmala UI"/>
                <a:cs typeface="Nirmala UI"/>
              </a:rPr>
              <a:t>	</a:t>
            </a:r>
            <a:r>
              <a:rPr lang="hi-IN" dirty="0" smtClean="0">
                <a:latin typeface="Nirmala UI"/>
                <a:cs typeface="Nirmala UI"/>
              </a:rPr>
              <a:t>फेबर </a:t>
            </a:r>
            <a:r>
              <a:rPr lang="hi-IN" dirty="0">
                <a:latin typeface="Nirmala UI"/>
                <a:cs typeface="Nirmala UI"/>
              </a:rPr>
              <a:t>या तज्ञाने या विचारसरणीस 'संभववाद' हे नाव देवून असे स्पष्ट केले की, भौतिक पर्यावरणाचे महत्व गौण आहे. वास्तवतः मानव हा निष्क्रीय प्राणी नसून तो एक क्रियाशील शक्ती आहे, जो निरंतर पर्यावरणात परिवर्तन घडवून आणतो</a:t>
            </a:r>
            <a:r>
              <a:rPr lang="hi-IN" dirty="0" smtClean="0">
                <a:latin typeface="Nirmala UI"/>
                <a:cs typeface="Nirmala UI"/>
              </a:rPr>
              <a:t>.</a:t>
            </a:r>
            <a:endParaRPr lang="en-US" dirty="0" smtClean="0">
              <a:latin typeface="Nirmala UI"/>
              <a:cs typeface="Nirmala UI"/>
            </a:endParaRPr>
          </a:p>
          <a:p>
            <a:pPr marL="12700" algn="just">
              <a:spcBef>
                <a:spcPts val="100"/>
              </a:spcBef>
            </a:pPr>
            <a:r>
              <a:rPr lang="en-US" sz="2000" b="1" spc="-30" dirty="0">
                <a:solidFill>
                  <a:srgbClr val="FF0000"/>
                </a:solidFill>
                <a:latin typeface="Nirmala UI"/>
                <a:cs typeface="Nirmala UI"/>
              </a:rPr>
              <a:t>3</a:t>
            </a:r>
            <a:r>
              <a:rPr lang="en-US" sz="2000" b="1" spc="-30" dirty="0" smtClean="0">
                <a:solidFill>
                  <a:srgbClr val="FF0000"/>
                </a:solidFill>
                <a:latin typeface="Nirmala UI"/>
                <a:cs typeface="Nirmala UI"/>
              </a:rPr>
              <a:t>. </a:t>
            </a:r>
            <a:r>
              <a:rPr lang="hi-IN" sz="2000" b="1" dirty="0" smtClean="0">
                <a:solidFill>
                  <a:srgbClr val="FF0000"/>
                </a:solidFill>
                <a:latin typeface="Nirmala UI"/>
                <a:cs typeface="Nirmala UI"/>
              </a:rPr>
              <a:t>डिमॉजिऑन </a:t>
            </a:r>
            <a:r>
              <a:rPr lang="en-US" sz="2000" b="1" spc="-30" dirty="0" smtClean="0">
                <a:solidFill>
                  <a:srgbClr val="FF0000"/>
                </a:solidFill>
                <a:latin typeface="Nirmala UI"/>
                <a:cs typeface="Nirmala UI"/>
              </a:rPr>
              <a:t>:-</a:t>
            </a:r>
          </a:p>
          <a:p>
            <a:pPr marL="12700" algn="just">
              <a:lnSpc>
                <a:spcPct val="100000"/>
              </a:lnSpc>
              <a:spcBef>
                <a:spcPts val="100"/>
              </a:spcBef>
            </a:pPr>
            <a:r>
              <a:rPr lang="en-US" dirty="0" smtClean="0">
                <a:latin typeface="Nirmala UI"/>
                <a:cs typeface="Nirmala UI"/>
              </a:rPr>
              <a:t>	</a:t>
            </a:r>
            <a:r>
              <a:rPr lang="hi-IN" dirty="0" smtClean="0">
                <a:latin typeface="Nirmala UI"/>
                <a:cs typeface="Nirmala UI"/>
              </a:rPr>
              <a:t>डिमॉजिऑन </a:t>
            </a:r>
            <a:r>
              <a:rPr lang="hi-IN" dirty="0">
                <a:latin typeface="Nirmala UI"/>
                <a:cs typeface="Nirmala UI"/>
              </a:rPr>
              <a:t>हे ब्लाशचे अनुयायी होते. डिमाँजिऑनने युरोप खंडाचे भौगोलिक अध्ययन करून मानव निवासाच्या संदर्भात संशोधन कार्य केले. त्यांनी पर्यावरणापेक्षा मानवी क्रियांना महत्व देवून मानवाकडून पर्यावरणात केल्या जाणाऱ्या परिवर्तनाचे महत्व विशद केले.</a:t>
            </a:r>
            <a:endParaRPr sz="1800" dirty="0">
              <a:latin typeface="Nirmala UI"/>
              <a:cs typeface="Nirmala UI"/>
            </a:endParaRPr>
          </a:p>
        </p:txBody>
      </p:sp>
      <p:sp>
        <p:nvSpPr>
          <p:cNvPr id="6" name="object 6"/>
          <p:cNvSpPr txBox="1"/>
          <p:nvPr/>
        </p:nvSpPr>
        <p:spPr>
          <a:xfrm>
            <a:off x="2501511" y="962025"/>
            <a:ext cx="5867400" cy="443711"/>
          </a:xfrm>
          <a:prstGeom prst="rect">
            <a:avLst/>
          </a:prstGeom>
        </p:spPr>
        <p:txBody>
          <a:bodyPr vert="horz" wrap="square" lIns="0" tIns="12700" rIns="0" bIns="0" rtlCol="0">
            <a:spAutoFit/>
          </a:bodyPr>
          <a:lstStyle/>
          <a:p>
            <a:pPr marL="12700">
              <a:lnSpc>
                <a:spcPct val="100000"/>
              </a:lnSpc>
              <a:spcBef>
                <a:spcPts val="100"/>
              </a:spcBef>
              <a:tabLst>
                <a:tab pos="396875" algn="l"/>
              </a:tabLst>
            </a:pPr>
            <a:r>
              <a:rPr sz="1800" b="1" dirty="0">
                <a:solidFill>
                  <a:srgbClr val="7030A0"/>
                </a:solidFill>
                <a:latin typeface="Nirmala UI"/>
                <a:cs typeface="Nirmala UI"/>
              </a:rPr>
              <a:t> 	</a:t>
            </a:r>
            <a:r>
              <a:rPr lang="hi-IN" sz="2800" b="1" spc="-70" dirty="0" smtClean="0">
                <a:solidFill>
                  <a:srgbClr val="002060"/>
                </a:solidFill>
                <a:latin typeface="Nirmala UI"/>
                <a:cs typeface="Nirmala UI"/>
              </a:rPr>
              <a:t> विविध तज्ञांचे संभववादाविषयीचे मत</a:t>
            </a:r>
            <a:r>
              <a:rPr lang="hi-IN" sz="2800" b="1" spc="-90" dirty="0">
                <a:solidFill>
                  <a:srgbClr val="002060"/>
                </a:solidFill>
                <a:latin typeface="Nirmala UI"/>
                <a:cs typeface="Nirmala UI"/>
              </a:rPr>
              <a:t> </a:t>
            </a:r>
            <a:endParaRPr lang="en-US" dirty="0">
              <a:solidFill>
                <a:srgbClr val="002060"/>
              </a:solidFill>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p:cNvSpPr txBox="1"/>
          <p:nvPr/>
        </p:nvSpPr>
        <p:spPr>
          <a:xfrm>
            <a:off x="1908532" y="1495425"/>
            <a:ext cx="7079615" cy="4293483"/>
          </a:xfrm>
          <a:prstGeom prst="rect">
            <a:avLst/>
          </a:prstGeom>
        </p:spPr>
        <p:txBody>
          <a:bodyPr vert="horz" wrap="square" lIns="0" tIns="12700" rIns="0" bIns="0" rtlCol="0">
            <a:spAutoFit/>
          </a:bodyPr>
          <a:lstStyle/>
          <a:p>
            <a:pPr marL="12700" algn="just">
              <a:lnSpc>
                <a:spcPct val="100000"/>
              </a:lnSpc>
              <a:spcBef>
                <a:spcPts val="100"/>
              </a:spcBef>
            </a:pPr>
            <a:r>
              <a:rPr lang="en-US" sz="2000" b="1" spc="-30" dirty="0">
                <a:solidFill>
                  <a:srgbClr val="FF0000"/>
                </a:solidFill>
                <a:latin typeface="Nirmala UI"/>
                <a:cs typeface="Nirmala UI"/>
              </a:rPr>
              <a:t>4</a:t>
            </a:r>
            <a:r>
              <a:rPr lang="en-US" sz="2000" b="1" spc="-30" dirty="0" smtClean="0">
                <a:solidFill>
                  <a:srgbClr val="FF0000"/>
                </a:solidFill>
                <a:latin typeface="Nirmala UI"/>
                <a:cs typeface="Nirmala UI"/>
              </a:rPr>
              <a:t>. </a:t>
            </a:r>
            <a:r>
              <a:rPr lang="hi-IN" sz="2000" b="1" spc="-30" dirty="0" smtClean="0">
                <a:solidFill>
                  <a:srgbClr val="FF0000"/>
                </a:solidFill>
                <a:latin typeface="Nirmala UI"/>
                <a:cs typeface="Nirmala UI"/>
              </a:rPr>
              <a:t>ईसा बोमेन</a:t>
            </a:r>
            <a:r>
              <a:rPr lang="en-US" sz="2000" b="1" spc="-30" dirty="0" smtClean="0">
                <a:solidFill>
                  <a:srgbClr val="FF0000"/>
                </a:solidFill>
                <a:latin typeface="Nirmala UI"/>
                <a:cs typeface="Nirmala UI"/>
              </a:rPr>
              <a:t> :-</a:t>
            </a:r>
          </a:p>
          <a:p>
            <a:pPr marL="12700" algn="just">
              <a:lnSpc>
                <a:spcPct val="100000"/>
              </a:lnSpc>
              <a:spcBef>
                <a:spcPts val="100"/>
              </a:spcBef>
            </a:pPr>
            <a:r>
              <a:rPr lang="en-US" b="1" spc="-30" dirty="0" smtClean="0">
                <a:latin typeface="Nirmala UI"/>
                <a:cs typeface="Nirmala UI"/>
              </a:rPr>
              <a:t>	</a:t>
            </a:r>
            <a:r>
              <a:rPr lang="hi-IN" spc="-30" dirty="0" smtClean="0">
                <a:latin typeface="Nirmala UI"/>
                <a:cs typeface="Nirmala UI"/>
              </a:rPr>
              <a:t>ईसा बोमेन हे संभववादाचे समर्थक होते. त्यांनी अनेक ग्रंथ लिहिलेले आहेत. त्यांच्या </a:t>
            </a:r>
            <a:r>
              <a:rPr lang="en-US" spc="-30" dirty="0" smtClean="0">
                <a:latin typeface="Nirmala UI"/>
                <a:cs typeface="Nirmala UI"/>
              </a:rPr>
              <a:t>Geography and Social Science </a:t>
            </a:r>
            <a:r>
              <a:rPr lang="hi-IN" spc="-30" dirty="0" smtClean="0">
                <a:latin typeface="Nirmala UI"/>
                <a:cs typeface="Nirmala UI"/>
              </a:rPr>
              <a:t>या ग्रंथामध्ये/पर्यावरण व मानव यांच्यातील परस्पर संबंधाचे विवेचन संभबबादी दृष्टीकोनातून केलेले आहे. नैसर्गिक पर्यावरणाच्या सीमामध्ये मानव आपली निवड कशाप्रकारे करतो या संबंधीचे स्पष्टीकरण वीमेन यांनी बटाटे (आलू) आणि मका यांच्या शेती विस्ताराद्वारे केलेले आहे.</a:t>
            </a:r>
            <a:endParaRPr lang="en-US" spc="-30" dirty="0" smtClean="0">
              <a:latin typeface="Nirmala UI"/>
              <a:cs typeface="Nirmala UI"/>
            </a:endParaRPr>
          </a:p>
          <a:p>
            <a:pPr marL="12700" algn="just">
              <a:spcBef>
                <a:spcPts val="100"/>
              </a:spcBef>
            </a:pPr>
            <a:r>
              <a:rPr lang="en-US" sz="2000" b="1" spc="-30" dirty="0">
                <a:solidFill>
                  <a:srgbClr val="FF0000"/>
                </a:solidFill>
                <a:latin typeface="Nirmala UI"/>
                <a:cs typeface="Nirmala UI"/>
              </a:rPr>
              <a:t>5</a:t>
            </a:r>
            <a:r>
              <a:rPr lang="en-US" sz="2000" b="1" spc="-30" dirty="0" smtClean="0">
                <a:solidFill>
                  <a:srgbClr val="FF0000"/>
                </a:solidFill>
                <a:latin typeface="Nirmala UI"/>
                <a:cs typeface="Nirmala UI"/>
              </a:rPr>
              <a:t>. </a:t>
            </a:r>
            <a:r>
              <a:rPr lang="hi-IN" sz="2000" b="1" dirty="0" smtClean="0">
                <a:solidFill>
                  <a:srgbClr val="FF0000"/>
                </a:solidFill>
                <a:latin typeface="Nirmala UI"/>
                <a:cs typeface="Nirmala UI"/>
              </a:rPr>
              <a:t>कार्ल सावर </a:t>
            </a:r>
            <a:r>
              <a:rPr lang="en-US" sz="2000" b="1" spc="-30" dirty="0" smtClean="0">
                <a:solidFill>
                  <a:srgbClr val="FF0000"/>
                </a:solidFill>
                <a:latin typeface="Nirmala UI"/>
                <a:cs typeface="Nirmala UI"/>
              </a:rPr>
              <a:t>:-</a:t>
            </a:r>
          </a:p>
          <a:p>
            <a:pPr marL="12700" algn="just">
              <a:lnSpc>
                <a:spcPct val="100000"/>
              </a:lnSpc>
              <a:spcBef>
                <a:spcPts val="100"/>
              </a:spcBef>
            </a:pPr>
            <a:r>
              <a:rPr lang="en-US" dirty="0" smtClean="0">
                <a:latin typeface="Nirmala UI"/>
                <a:cs typeface="Nirmala UI"/>
              </a:rPr>
              <a:t>	</a:t>
            </a:r>
            <a:r>
              <a:rPr lang="hi-IN" dirty="0" smtClean="0">
                <a:latin typeface="Nirmala UI"/>
                <a:cs typeface="Nirmala UI"/>
              </a:rPr>
              <a:t> पर्यावरण आणि मानव यांच्या कार्यकारणभावामध्ये मानवाच्या कार्याचे महत्व स्पष्ट केले होते. पण त्यांनी आधुनिक युगातील निश्चयवाद (</a:t>
            </a:r>
            <a:r>
              <a:rPr lang="en-US" dirty="0" smtClean="0">
                <a:latin typeface="Nirmala UI"/>
                <a:cs typeface="Nirmala UI"/>
              </a:rPr>
              <a:t>Present day (</a:t>
            </a:r>
            <a:r>
              <a:rPr lang="en-US" dirty="0" err="1" smtClean="0">
                <a:latin typeface="Nirmala UI"/>
                <a:cs typeface="Nirmala UI"/>
              </a:rPr>
              <a:t>determinsm</a:t>
            </a:r>
            <a:r>
              <a:rPr lang="en-US" dirty="0" smtClean="0">
                <a:latin typeface="Nirmala UI"/>
                <a:cs typeface="Nirmala UI"/>
              </a:rPr>
              <a:t>) </a:t>
            </a:r>
            <a:r>
              <a:rPr lang="hi-IN" dirty="0" smtClean="0">
                <a:latin typeface="Nirmala UI"/>
                <a:cs typeface="Nirmala UI"/>
              </a:rPr>
              <a:t>मान्य करून पर्यावरण व मानव यांच्यातील समायोजनालाच (</a:t>
            </a:r>
            <a:r>
              <a:rPr lang="en-US" dirty="0" smtClean="0">
                <a:latin typeface="Nirmala UI"/>
                <a:cs typeface="Nirmala UI"/>
              </a:rPr>
              <a:t>adjustment) </a:t>
            </a:r>
            <a:r>
              <a:rPr lang="hi-IN" dirty="0" smtClean="0">
                <a:latin typeface="Nirmala UI"/>
                <a:cs typeface="Nirmala UI"/>
              </a:rPr>
              <a:t>अधिक महत्व दिले. </a:t>
            </a:r>
            <a:endParaRPr lang="en-US" dirty="0" smtClean="0">
              <a:latin typeface="Nirmala UI"/>
              <a:cs typeface="Nirmala UI"/>
            </a:endParaRPr>
          </a:p>
          <a:p>
            <a:pPr marL="12700" algn="just">
              <a:lnSpc>
                <a:spcPct val="100000"/>
              </a:lnSpc>
              <a:spcBef>
                <a:spcPts val="100"/>
              </a:spcBef>
            </a:pPr>
            <a:r>
              <a:rPr lang="en-US" sz="2000" b="1" spc="-30" dirty="0">
                <a:solidFill>
                  <a:srgbClr val="FF0000"/>
                </a:solidFill>
                <a:latin typeface="Nirmala UI"/>
                <a:cs typeface="Nirmala UI"/>
              </a:rPr>
              <a:t>6</a:t>
            </a:r>
            <a:r>
              <a:rPr lang="en-US" sz="2000" b="1" spc="-30" dirty="0" smtClean="0">
                <a:solidFill>
                  <a:srgbClr val="FF0000"/>
                </a:solidFill>
                <a:latin typeface="Nirmala UI"/>
                <a:cs typeface="Nirmala UI"/>
              </a:rPr>
              <a:t>. </a:t>
            </a:r>
            <a:r>
              <a:rPr lang="hi-IN" sz="2000" b="1" dirty="0" smtClean="0">
                <a:solidFill>
                  <a:srgbClr val="FF0000"/>
                </a:solidFill>
                <a:latin typeface="Nirmala UI"/>
                <a:cs typeface="Nirmala UI"/>
              </a:rPr>
              <a:t>गोल्डनविजर </a:t>
            </a:r>
            <a:r>
              <a:rPr lang="en-US" sz="2000" b="1" spc="-30" dirty="0" smtClean="0">
                <a:solidFill>
                  <a:srgbClr val="FF0000"/>
                </a:solidFill>
                <a:latin typeface="Nirmala UI"/>
                <a:cs typeface="Nirmala UI"/>
              </a:rPr>
              <a:t>:-</a:t>
            </a:r>
          </a:p>
          <a:p>
            <a:pPr marL="12700" algn="just">
              <a:lnSpc>
                <a:spcPct val="100000"/>
              </a:lnSpc>
              <a:spcBef>
                <a:spcPts val="100"/>
              </a:spcBef>
            </a:pPr>
            <a:r>
              <a:rPr lang="en-US" dirty="0" smtClean="0">
                <a:latin typeface="Nirmala UI"/>
                <a:cs typeface="Nirmala UI"/>
              </a:rPr>
              <a:t>	</a:t>
            </a:r>
            <a:r>
              <a:rPr lang="hi-IN" dirty="0" smtClean="0">
                <a:latin typeface="Nirmala UI"/>
                <a:cs typeface="Nirmala UI"/>
              </a:rPr>
              <a:t> मानव संस्कृतीच्या विकासासाठी निसर्ग केवळ वस्तू प्राप्त करून देण्यापलीकडे आणखी कांहीही करू शकत नाही.</a:t>
            </a:r>
            <a:endParaRPr sz="1800" dirty="0">
              <a:latin typeface="Nirmala UI"/>
              <a:cs typeface="Nirmala UI"/>
            </a:endParaRPr>
          </a:p>
        </p:txBody>
      </p:sp>
    </p:spTree>
    <p:extLst>
      <p:ext uri="{BB962C8B-B14F-4D97-AF65-F5344CB8AC3E}">
        <p14:creationId xmlns:p14="http://schemas.microsoft.com/office/powerpoint/2010/main" val="601246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3403" y="3419360"/>
            <a:ext cx="2306320" cy="452120"/>
          </a:xfrm>
          <a:prstGeom prst="rect">
            <a:avLst/>
          </a:prstGeom>
        </p:spPr>
        <p:txBody>
          <a:bodyPr vert="horz" wrap="square" lIns="0" tIns="12065" rIns="0" bIns="0" rtlCol="0">
            <a:spAutoFit/>
          </a:bodyPr>
          <a:lstStyle/>
          <a:p>
            <a:pPr marL="12700">
              <a:lnSpc>
                <a:spcPct val="100000"/>
              </a:lnSpc>
              <a:spcBef>
                <a:spcPts val="95"/>
              </a:spcBef>
              <a:tabLst>
                <a:tab pos="1345565" algn="l"/>
              </a:tabLst>
            </a:pPr>
            <a:r>
              <a:rPr sz="2800" b="0" spc="-150" dirty="0">
                <a:solidFill>
                  <a:srgbClr val="FFFF00"/>
                </a:solidFill>
                <a:latin typeface="Times New Roman"/>
                <a:cs typeface="Times New Roman"/>
              </a:rPr>
              <a:t>THANK	</a:t>
            </a:r>
            <a:r>
              <a:rPr sz="2800" b="0" spc="-254" dirty="0">
                <a:solidFill>
                  <a:srgbClr val="FFFF00"/>
                </a:solidFill>
                <a:latin typeface="Times New Roman"/>
                <a:cs typeface="Times New Roman"/>
              </a:rPr>
              <a:t>Y</a:t>
            </a:r>
            <a:r>
              <a:rPr sz="2800" b="0" spc="-270" dirty="0">
                <a:solidFill>
                  <a:srgbClr val="FFFF00"/>
                </a:solidFill>
                <a:latin typeface="Times New Roman"/>
                <a:cs typeface="Times New Roman"/>
              </a:rPr>
              <a:t>O</a:t>
            </a:r>
            <a:r>
              <a:rPr sz="2800" b="0" spc="-450" dirty="0">
                <a:solidFill>
                  <a:srgbClr val="FFFF00"/>
                </a:solidFill>
                <a:latin typeface="Times New Roman"/>
                <a:cs typeface="Times New Roman"/>
              </a:rPr>
              <a:t>U…</a:t>
            </a:r>
            <a:endParaRPr sz="2800">
              <a:latin typeface="Times New Roman"/>
              <a:cs typeface="Times New Roman"/>
            </a:endParaRPr>
          </a:p>
        </p:txBody>
      </p:sp>
      <p:sp>
        <p:nvSpPr>
          <p:cNvPr id="3" name="object 3"/>
          <p:cNvSpPr/>
          <p:nvPr/>
        </p:nvSpPr>
        <p:spPr>
          <a:xfrm>
            <a:off x="772668" y="3779520"/>
            <a:ext cx="9144000" cy="2573020"/>
          </a:xfrm>
          <a:custGeom>
            <a:avLst/>
            <a:gdLst/>
            <a:ahLst/>
            <a:cxnLst/>
            <a:rect l="l" t="t" r="r" b="b"/>
            <a:pathLst>
              <a:path w="9144000" h="2573020">
                <a:moveTo>
                  <a:pt x="9144000" y="0"/>
                </a:moveTo>
                <a:lnTo>
                  <a:pt x="0" y="0"/>
                </a:lnTo>
                <a:lnTo>
                  <a:pt x="0" y="2572512"/>
                </a:lnTo>
                <a:lnTo>
                  <a:pt x="9144000" y="2572512"/>
                </a:lnTo>
                <a:lnTo>
                  <a:pt x="9144000" y="0"/>
                </a:lnTo>
                <a:close/>
              </a:path>
            </a:pathLst>
          </a:custGeom>
          <a:solidFill>
            <a:srgbClr val="00B05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TotalTime>
  <Words>139</Words>
  <Application>Microsoft Office PowerPoint</Application>
  <PresentationFormat>Custom</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नैसिगक</dc:title>
  <cp:lastModifiedBy>my</cp:lastModifiedBy>
  <cp:revision>7</cp:revision>
  <dcterms:created xsi:type="dcterms:W3CDTF">2023-03-28T05:25:45Z</dcterms:created>
  <dcterms:modified xsi:type="dcterms:W3CDTF">2023-04-06T05:29:06Z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2022-02-03T00:00:00Z</vt:filetime>
  </property>
  <property fmtid="{D5CDD505-2E9C-101B-9397-08002B2CF9AE}" pid="3" name="LastSaved">
    <vt:filetime>2023-03-28T00:00:00Z</vt:filetime>
  </property>
</Properties>
</file>